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2"/>
  </p:notesMasterIdLst>
  <p:sldIdLst>
    <p:sldId id="429" r:id="rId5"/>
    <p:sldId id="382" r:id="rId6"/>
    <p:sldId id="385" r:id="rId7"/>
    <p:sldId id="257" r:id="rId8"/>
    <p:sldId id="709" r:id="rId9"/>
    <p:sldId id="441" r:id="rId10"/>
    <p:sldId id="706" r:id="rId11"/>
    <p:sldId id="705" r:id="rId12"/>
    <p:sldId id="443" r:id="rId13"/>
    <p:sldId id="444" r:id="rId14"/>
    <p:sldId id="447" r:id="rId15"/>
    <p:sldId id="442" r:id="rId16"/>
    <p:sldId id="707" r:id="rId17"/>
    <p:sldId id="708" r:id="rId18"/>
    <p:sldId id="437" r:id="rId19"/>
    <p:sldId id="281" r:id="rId20"/>
    <p:sldId id="282" r:id="rId21"/>
  </p:sldIdLst>
  <p:sldSz cx="9144000" cy="5143500" type="screen16x9"/>
  <p:notesSz cx="6797675" cy="9928225"/>
  <p:embeddedFontLs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Poppins ExtraLight" panose="020B0604020202020204" charset="0"/>
      <p:regular r:id="rId27"/>
      <p:bold r:id="rId28"/>
      <p:italic r:id="rId29"/>
      <p:boldItalic r:id="rId30"/>
    </p:embeddedFont>
    <p:embeddedFont>
      <p:font typeface="Poppins Light" panose="020B0604020202020204" charset="0"/>
      <p:regular r:id="rId31"/>
      <p:bold r:id="rId32"/>
      <p:italic r:id="rId33"/>
      <p:boldItalic r:id="rId34"/>
    </p:embeddedFont>
    <p:embeddedFont>
      <p:font typeface="Poppins SemiBold" panose="020B0604020202020204" charset="0"/>
      <p:regular r:id="rId35"/>
      <p:bold r:id="rId36"/>
      <p:italic r:id="rId37"/>
      <p:boldItalic r:id="rId38"/>
    </p:embeddedFont>
    <p:embeddedFont>
      <p:font typeface="Poppins Thin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hanu Pratap Rao" initials="BPR" lastIdx="2" clrIdx="0">
    <p:extLst>
      <p:ext uri="{19B8F6BF-5375-455C-9EA6-DF929625EA0E}">
        <p15:presenceInfo xmlns:p15="http://schemas.microsoft.com/office/powerpoint/2012/main" userId="S-1-5-21-2064526045-2304344242-1565535546-234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ED7D31"/>
    <a:srgbClr val="CB6C17"/>
    <a:srgbClr val="BFBFBF"/>
    <a:srgbClr val="FFFFFF"/>
    <a:srgbClr val="2E75B6"/>
    <a:srgbClr val="CB6C18"/>
    <a:srgbClr val="00A14B"/>
    <a:srgbClr val="0050C4"/>
    <a:srgbClr val="CD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2BB029-42D2-4E77-B074-3F0C8358E8D1}">
  <a:tblStyle styleId="{842BB029-42D2-4E77-B074-3F0C8358E8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ank Kumar Agarwal" userId="43f53c22-dd98-4e02-97ed-489ee3d51229" providerId="ADAL" clId="{9B35D47D-CD39-459A-A29E-52FFA879D391}"/>
    <pc:docChg chg="undo custSel modSld">
      <pc:chgData name="Mayank Kumar Agarwal" userId="43f53c22-dd98-4e02-97ed-489ee3d51229" providerId="ADAL" clId="{9B35D47D-CD39-459A-A29E-52FFA879D391}" dt="2026-05-13T06:28:24.392" v="257" actId="1076"/>
      <pc:docMkLst>
        <pc:docMk/>
      </pc:docMkLst>
      <pc:sldChg chg="addSp delSp modSp">
        <pc:chgData name="Mayank Kumar Agarwal" userId="43f53c22-dd98-4e02-97ed-489ee3d51229" providerId="ADAL" clId="{9B35D47D-CD39-459A-A29E-52FFA879D391}" dt="2026-05-13T06:28:24.392" v="257" actId="1076"/>
        <pc:sldMkLst>
          <pc:docMk/>
          <pc:sldMk cId="0" sldId="257"/>
        </pc:sldMkLst>
        <pc:picChg chg="add mod modCrop">
          <ac:chgData name="Mayank Kumar Agarwal" userId="43f53c22-dd98-4e02-97ed-489ee3d51229" providerId="ADAL" clId="{9B35D47D-CD39-459A-A29E-52FFA879D391}" dt="2026-05-13T06:28:24.392" v="257" actId="1076"/>
          <ac:picMkLst>
            <pc:docMk/>
            <pc:sldMk cId="0" sldId="257"/>
            <ac:picMk id="3" creationId="{45085547-FDA4-4667-9F31-C36B676B403A}"/>
          </ac:picMkLst>
        </pc:picChg>
        <pc:picChg chg="del mod">
          <ac:chgData name="Mayank Kumar Agarwal" userId="43f53c22-dd98-4e02-97ed-489ee3d51229" providerId="ADAL" clId="{9B35D47D-CD39-459A-A29E-52FFA879D391}" dt="2026-05-13T06:17:39.165" v="195" actId="478"/>
          <ac:picMkLst>
            <pc:docMk/>
            <pc:sldMk cId="0" sldId="257"/>
            <ac:picMk id="5" creationId="{67718BB2-B9E6-426C-BD3B-E9089C6A1682}"/>
          </ac:picMkLst>
        </pc:picChg>
      </pc:sldChg>
      <pc:sldChg chg="modSp">
        <pc:chgData name="Mayank Kumar Agarwal" userId="43f53c22-dd98-4e02-97ed-489ee3d51229" providerId="ADAL" clId="{9B35D47D-CD39-459A-A29E-52FFA879D391}" dt="2026-05-13T06:26:40.078" v="248" actId="207"/>
        <pc:sldMkLst>
          <pc:docMk/>
          <pc:sldMk cId="0" sldId="281"/>
        </pc:sldMkLst>
        <pc:spChg chg="mod">
          <ac:chgData name="Mayank Kumar Agarwal" userId="43f53c22-dd98-4e02-97ed-489ee3d51229" providerId="ADAL" clId="{9B35D47D-CD39-459A-A29E-52FFA879D391}" dt="2026-05-13T06:26:40.078" v="248" actId="207"/>
          <ac:spMkLst>
            <pc:docMk/>
            <pc:sldMk cId="0" sldId="281"/>
            <ac:spMk id="681" creationId="{00000000-0000-0000-0000-000000000000}"/>
          </ac:spMkLst>
        </pc:spChg>
      </pc:sldChg>
      <pc:sldChg chg="addSp modSp">
        <pc:chgData name="Mayank Kumar Agarwal" userId="43f53c22-dd98-4e02-97ed-489ee3d51229" providerId="ADAL" clId="{9B35D47D-CD39-459A-A29E-52FFA879D391}" dt="2026-05-13T06:22:32.051" v="230" actId="571"/>
        <pc:sldMkLst>
          <pc:docMk/>
          <pc:sldMk cId="574062705" sldId="437"/>
        </pc:sldMkLst>
        <pc:spChg chg="add mod">
          <ac:chgData name="Mayank Kumar Agarwal" userId="43f53c22-dd98-4e02-97ed-489ee3d51229" providerId="ADAL" clId="{9B35D47D-CD39-459A-A29E-52FFA879D391}" dt="2026-05-13T06:22:32.051" v="230" actId="571"/>
          <ac:spMkLst>
            <pc:docMk/>
            <pc:sldMk cId="574062705" sldId="437"/>
            <ac:spMk id="23" creationId="{8B1D8CC3-ABA0-48D0-87D1-0C752F820F48}"/>
          </ac:spMkLst>
        </pc:spChg>
        <pc:spChg chg="add mod">
          <ac:chgData name="Mayank Kumar Agarwal" userId="43f53c22-dd98-4e02-97ed-489ee3d51229" providerId="ADAL" clId="{9B35D47D-CD39-459A-A29E-52FFA879D391}" dt="2026-05-13T06:22:32.051" v="230" actId="571"/>
          <ac:spMkLst>
            <pc:docMk/>
            <pc:sldMk cId="574062705" sldId="437"/>
            <ac:spMk id="24" creationId="{18844C23-33C3-4BE3-AFCF-2E1F7CC80E18}"/>
          </ac:spMkLst>
        </pc:spChg>
        <pc:spChg chg="add mod">
          <ac:chgData name="Mayank Kumar Agarwal" userId="43f53c22-dd98-4e02-97ed-489ee3d51229" providerId="ADAL" clId="{9B35D47D-CD39-459A-A29E-52FFA879D391}" dt="2026-05-13T06:22:32.051" v="230" actId="571"/>
          <ac:spMkLst>
            <pc:docMk/>
            <pc:sldMk cId="574062705" sldId="437"/>
            <ac:spMk id="29" creationId="{2CEACC2C-7FB7-491B-AB41-2A7802BC8647}"/>
          </ac:spMkLst>
        </pc:spChg>
        <pc:spChg chg="add mod">
          <ac:chgData name="Mayank Kumar Agarwal" userId="43f53c22-dd98-4e02-97ed-489ee3d51229" providerId="ADAL" clId="{9B35D47D-CD39-459A-A29E-52FFA879D391}" dt="2026-05-13T06:22:32.051" v="230" actId="571"/>
          <ac:spMkLst>
            <pc:docMk/>
            <pc:sldMk cId="574062705" sldId="437"/>
            <ac:spMk id="32" creationId="{FC341D07-D359-446E-B809-4C0240B55A8A}"/>
          </ac:spMkLst>
        </pc:spChg>
        <pc:spChg chg="add mod">
          <ac:chgData name="Mayank Kumar Agarwal" userId="43f53c22-dd98-4e02-97ed-489ee3d51229" providerId="ADAL" clId="{9B35D47D-CD39-459A-A29E-52FFA879D391}" dt="2026-05-13T06:22:32.051" v="230" actId="571"/>
          <ac:spMkLst>
            <pc:docMk/>
            <pc:sldMk cId="574062705" sldId="437"/>
            <ac:spMk id="34" creationId="{DC2BDD2D-73CB-43C8-8750-385C19AE674A}"/>
          </ac:spMkLst>
        </pc:spChg>
        <pc:spChg chg="add mod">
          <ac:chgData name="Mayank Kumar Agarwal" userId="43f53c22-dd98-4e02-97ed-489ee3d51229" providerId="ADAL" clId="{9B35D47D-CD39-459A-A29E-52FFA879D391}" dt="2026-05-13T06:22:32.051" v="230" actId="571"/>
          <ac:spMkLst>
            <pc:docMk/>
            <pc:sldMk cId="574062705" sldId="437"/>
            <ac:spMk id="36" creationId="{23DF4E21-F32F-4EAA-B48E-6A9DDCBF363C}"/>
          </ac:spMkLst>
        </pc:spChg>
        <pc:picChg chg="add mod">
          <ac:chgData name="Mayank Kumar Agarwal" userId="43f53c22-dd98-4e02-97ed-489ee3d51229" providerId="ADAL" clId="{9B35D47D-CD39-459A-A29E-52FFA879D391}" dt="2026-05-13T06:22:32.051" v="230" actId="571"/>
          <ac:picMkLst>
            <pc:docMk/>
            <pc:sldMk cId="574062705" sldId="437"/>
            <ac:picMk id="26" creationId="{E9F5CA45-F5D8-4E65-A43B-C79CCE4F8E13}"/>
          </ac:picMkLst>
        </pc:picChg>
        <pc:picChg chg="add mod">
          <ac:chgData name="Mayank Kumar Agarwal" userId="43f53c22-dd98-4e02-97ed-489ee3d51229" providerId="ADAL" clId="{9B35D47D-CD39-459A-A29E-52FFA879D391}" dt="2026-05-13T06:22:32.051" v="230" actId="571"/>
          <ac:picMkLst>
            <pc:docMk/>
            <pc:sldMk cId="574062705" sldId="437"/>
            <ac:picMk id="28" creationId="{9ECF4717-E805-40E0-89C5-C871774D6FFE}"/>
          </ac:picMkLst>
        </pc:picChg>
        <pc:picChg chg="add mod">
          <ac:chgData name="Mayank Kumar Agarwal" userId="43f53c22-dd98-4e02-97ed-489ee3d51229" providerId="ADAL" clId="{9B35D47D-CD39-459A-A29E-52FFA879D391}" dt="2026-05-13T06:22:32.051" v="230" actId="571"/>
          <ac:picMkLst>
            <pc:docMk/>
            <pc:sldMk cId="574062705" sldId="437"/>
            <ac:picMk id="31" creationId="{4683F6EA-E43E-4B4E-8C4D-E1F08F2D95CE}"/>
          </ac:picMkLst>
        </pc:picChg>
        <pc:picChg chg="add mod">
          <ac:chgData name="Mayank Kumar Agarwal" userId="43f53c22-dd98-4e02-97ed-489ee3d51229" providerId="ADAL" clId="{9B35D47D-CD39-459A-A29E-52FFA879D391}" dt="2026-05-13T06:22:32.051" v="230" actId="571"/>
          <ac:picMkLst>
            <pc:docMk/>
            <pc:sldMk cId="574062705" sldId="437"/>
            <ac:picMk id="37" creationId="{9DB17D7C-DB6E-4616-A7B8-93D65217BFB7}"/>
          </ac:picMkLst>
        </pc:picChg>
        <pc:picChg chg="add mod">
          <ac:chgData name="Mayank Kumar Agarwal" userId="43f53c22-dd98-4e02-97ed-489ee3d51229" providerId="ADAL" clId="{9B35D47D-CD39-459A-A29E-52FFA879D391}" dt="2026-05-13T06:22:32.051" v="230" actId="571"/>
          <ac:picMkLst>
            <pc:docMk/>
            <pc:sldMk cId="574062705" sldId="437"/>
            <ac:picMk id="40" creationId="{BF5B38D7-4DDA-4D1F-AD40-43F13277C8AD}"/>
          </ac:picMkLst>
        </pc:picChg>
        <pc:picChg chg="add mod">
          <ac:chgData name="Mayank Kumar Agarwal" userId="43f53c22-dd98-4e02-97ed-489ee3d51229" providerId="ADAL" clId="{9B35D47D-CD39-459A-A29E-52FFA879D391}" dt="2026-05-13T06:22:32.051" v="230" actId="571"/>
          <ac:picMkLst>
            <pc:docMk/>
            <pc:sldMk cId="574062705" sldId="437"/>
            <ac:picMk id="47" creationId="{AE6AC5A5-0906-474C-9630-2129115C2A59}"/>
          </ac:picMkLst>
        </pc:picChg>
        <pc:cxnChg chg="add mod">
          <ac:chgData name="Mayank Kumar Agarwal" userId="43f53c22-dd98-4e02-97ed-489ee3d51229" providerId="ADAL" clId="{9B35D47D-CD39-459A-A29E-52FFA879D391}" dt="2026-05-13T06:22:32.051" v="230" actId="571"/>
          <ac:cxnSpMkLst>
            <pc:docMk/>
            <pc:sldMk cId="574062705" sldId="437"/>
            <ac:cxnSpMk id="22" creationId="{F8989538-A4ED-4D99-BA7A-36E1539C6BDC}"/>
          </ac:cxnSpMkLst>
        </pc:cxnChg>
        <pc:cxnChg chg="add mod">
          <ac:chgData name="Mayank Kumar Agarwal" userId="43f53c22-dd98-4e02-97ed-489ee3d51229" providerId="ADAL" clId="{9B35D47D-CD39-459A-A29E-52FFA879D391}" dt="2026-05-13T06:22:32.051" v="230" actId="571"/>
          <ac:cxnSpMkLst>
            <pc:docMk/>
            <pc:sldMk cId="574062705" sldId="437"/>
            <ac:cxnSpMk id="42" creationId="{6C48ECB1-BC41-437A-837D-5721808AC11F}"/>
          </ac:cxnSpMkLst>
        </pc:cxnChg>
        <pc:cxnChg chg="add mod">
          <ac:chgData name="Mayank Kumar Agarwal" userId="43f53c22-dd98-4e02-97ed-489ee3d51229" providerId="ADAL" clId="{9B35D47D-CD39-459A-A29E-52FFA879D391}" dt="2026-05-13T06:22:32.051" v="230" actId="571"/>
          <ac:cxnSpMkLst>
            <pc:docMk/>
            <pc:sldMk cId="574062705" sldId="437"/>
            <ac:cxnSpMk id="44" creationId="{938A1382-5396-4A6B-9B11-041E64E27C8E}"/>
          </ac:cxnSpMkLst>
        </pc:cxnChg>
        <pc:cxnChg chg="add mod">
          <ac:chgData name="Mayank Kumar Agarwal" userId="43f53c22-dd98-4e02-97ed-489ee3d51229" providerId="ADAL" clId="{9B35D47D-CD39-459A-A29E-52FFA879D391}" dt="2026-05-13T06:22:32.051" v="230" actId="571"/>
          <ac:cxnSpMkLst>
            <pc:docMk/>
            <pc:sldMk cId="574062705" sldId="437"/>
            <ac:cxnSpMk id="45" creationId="{24A22748-120F-4010-8082-74DF481CB830}"/>
          </ac:cxnSpMkLst>
        </pc:cxnChg>
        <pc:cxnChg chg="add mod">
          <ac:chgData name="Mayank Kumar Agarwal" userId="43f53c22-dd98-4e02-97ed-489ee3d51229" providerId="ADAL" clId="{9B35D47D-CD39-459A-A29E-52FFA879D391}" dt="2026-05-13T06:22:32.051" v="230" actId="571"/>
          <ac:cxnSpMkLst>
            <pc:docMk/>
            <pc:sldMk cId="574062705" sldId="437"/>
            <ac:cxnSpMk id="46" creationId="{F8F85974-927A-478F-86CE-5C59325680DE}"/>
          </ac:cxnSpMkLst>
        </pc:cxnChg>
      </pc:sldChg>
      <pc:sldChg chg="modSp">
        <pc:chgData name="Mayank Kumar Agarwal" userId="43f53c22-dd98-4e02-97ed-489ee3d51229" providerId="ADAL" clId="{9B35D47D-CD39-459A-A29E-52FFA879D391}" dt="2026-05-13T06:21:18.857" v="227" actId="14100"/>
        <pc:sldMkLst>
          <pc:docMk/>
          <pc:sldMk cId="744320479" sldId="442"/>
        </pc:sldMkLst>
        <pc:spChg chg="mod">
          <ac:chgData name="Mayank Kumar Agarwal" userId="43f53c22-dd98-4e02-97ed-489ee3d51229" providerId="ADAL" clId="{9B35D47D-CD39-459A-A29E-52FFA879D391}" dt="2026-05-13T06:21:18.857" v="227" actId="14100"/>
          <ac:spMkLst>
            <pc:docMk/>
            <pc:sldMk cId="744320479" sldId="442"/>
            <ac:spMk id="5" creationId="{232A983E-6632-4E37-ABFA-86F41A7655BF}"/>
          </ac:spMkLst>
        </pc:spChg>
      </pc:sldChg>
      <pc:sldChg chg="modSp">
        <pc:chgData name="Mayank Kumar Agarwal" userId="43f53c22-dd98-4e02-97ed-489ee3d51229" providerId="ADAL" clId="{9B35D47D-CD39-459A-A29E-52FFA879D391}" dt="2026-05-13T05:45:06.548" v="35" actId="2711"/>
        <pc:sldMkLst>
          <pc:docMk/>
          <pc:sldMk cId="1642883671" sldId="443"/>
        </pc:sldMkLst>
        <pc:spChg chg="mod">
          <ac:chgData name="Mayank Kumar Agarwal" userId="43f53c22-dd98-4e02-97ed-489ee3d51229" providerId="ADAL" clId="{9B35D47D-CD39-459A-A29E-52FFA879D391}" dt="2026-05-13T05:45:06.548" v="35" actId="2711"/>
          <ac:spMkLst>
            <pc:docMk/>
            <pc:sldMk cId="1642883671" sldId="443"/>
            <ac:spMk id="88" creationId="{00000000-0000-0000-0000-000000000000}"/>
          </ac:spMkLst>
        </pc:spChg>
      </pc:sldChg>
      <pc:sldChg chg="addSp delSp modSp">
        <pc:chgData name="Mayank Kumar Agarwal" userId="43f53c22-dd98-4e02-97ed-489ee3d51229" providerId="ADAL" clId="{9B35D47D-CD39-459A-A29E-52FFA879D391}" dt="2026-05-13T06:20:40.963" v="225" actId="1076"/>
        <pc:sldMkLst>
          <pc:docMk/>
          <pc:sldMk cId="434892192" sldId="444"/>
        </pc:sldMkLst>
        <pc:spChg chg="mod">
          <ac:chgData name="Mayank Kumar Agarwal" userId="43f53c22-dd98-4e02-97ed-489ee3d51229" providerId="ADAL" clId="{9B35D47D-CD39-459A-A29E-52FFA879D391}" dt="2026-05-13T06:20:40.963" v="225" actId="1076"/>
          <ac:spMkLst>
            <pc:docMk/>
            <pc:sldMk cId="434892192" sldId="444"/>
            <ac:spMk id="3" creationId="{E251A24B-FDA0-4C5F-B55E-8908AE053F09}"/>
          </ac:spMkLst>
        </pc:spChg>
        <pc:spChg chg="mod">
          <ac:chgData name="Mayank Kumar Agarwal" userId="43f53c22-dd98-4e02-97ed-489ee3d51229" providerId="ADAL" clId="{9B35D47D-CD39-459A-A29E-52FFA879D391}" dt="2026-05-13T06:20:08.922" v="221" actId="14100"/>
          <ac:spMkLst>
            <pc:docMk/>
            <pc:sldMk cId="434892192" sldId="444"/>
            <ac:spMk id="88" creationId="{00000000-0000-0000-0000-000000000000}"/>
          </ac:spMkLst>
        </pc:spChg>
        <pc:picChg chg="add mod modCrop">
          <ac:chgData name="Mayank Kumar Agarwal" userId="43f53c22-dd98-4e02-97ed-489ee3d51229" providerId="ADAL" clId="{9B35D47D-CD39-459A-A29E-52FFA879D391}" dt="2026-05-13T06:20:01.921" v="219" actId="1076"/>
          <ac:picMkLst>
            <pc:docMk/>
            <pc:sldMk cId="434892192" sldId="444"/>
            <ac:picMk id="2" creationId="{263FE3CC-D5C9-463A-B211-AA0F6EF178D0}"/>
          </ac:picMkLst>
        </pc:picChg>
        <pc:picChg chg="del">
          <ac:chgData name="Mayank Kumar Agarwal" userId="43f53c22-dd98-4e02-97ed-489ee3d51229" providerId="ADAL" clId="{9B35D47D-CD39-459A-A29E-52FFA879D391}" dt="2026-05-13T06:19:03.261" v="212" actId="478"/>
          <ac:picMkLst>
            <pc:docMk/>
            <pc:sldMk cId="434892192" sldId="444"/>
            <ac:picMk id="4" creationId="{190023DF-0AC0-4127-96A5-F76DD79827B8}"/>
          </ac:picMkLst>
        </pc:picChg>
      </pc:sldChg>
      <pc:sldChg chg="modSp">
        <pc:chgData name="Mayank Kumar Agarwal" userId="43f53c22-dd98-4e02-97ed-489ee3d51229" providerId="ADAL" clId="{9B35D47D-CD39-459A-A29E-52FFA879D391}" dt="2026-05-13T06:18:49.267" v="211" actId="14100"/>
        <pc:sldMkLst>
          <pc:docMk/>
          <pc:sldMk cId="2458719056" sldId="705"/>
        </pc:sldMkLst>
        <pc:spChg chg="mod">
          <ac:chgData name="Mayank Kumar Agarwal" userId="43f53c22-dd98-4e02-97ed-489ee3d51229" providerId="ADAL" clId="{9B35D47D-CD39-459A-A29E-52FFA879D391}" dt="2026-05-13T06:18:49.267" v="211" actId="14100"/>
          <ac:spMkLst>
            <pc:docMk/>
            <pc:sldMk cId="2458719056" sldId="705"/>
            <ac:spMk id="8" creationId="{A6970321-CC01-46DF-BAD9-5228559C54E7}"/>
          </ac:spMkLst>
        </pc:spChg>
        <pc:spChg chg="mod">
          <ac:chgData name="Mayank Kumar Agarwal" userId="43f53c22-dd98-4e02-97ed-489ee3d51229" providerId="ADAL" clId="{9B35D47D-CD39-459A-A29E-52FFA879D391}" dt="2026-05-13T05:45:23.987" v="49" actId="20577"/>
          <ac:spMkLst>
            <pc:docMk/>
            <pc:sldMk cId="2458719056" sldId="705"/>
            <ac:spMk id="87" creationId="{00000000-0000-0000-0000-000000000000}"/>
          </ac:spMkLst>
        </pc:spChg>
      </pc:sldChg>
      <pc:sldChg chg="modSp">
        <pc:chgData name="Mayank Kumar Agarwal" userId="43f53c22-dd98-4e02-97ed-489ee3d51229" providerId="ADAL" clId="{9B35D47D-CD39-459A-A29E-52FFA879D391}" dt="2026-05-13T05:25:12.118" v="15" actId="2711"/>
        <pc:sldMkLst>
          <pc:docMk/>
          <pc:sldMk cId="383703607" sldId="706"/>
        </pc:sldMkLst>
        <pc:spChg chg="mod">
          <ac:chgData name="Mayank Kumar Agarwal" userId="43f53c22-dd98-4e02-97ed-489ee3d51229" providerId="ADAL" clId="{9B35D47D-CD39-459A-A29E-52FFA879D391}" dt="2026-05-13T05:25:12.118" v="15" actId="2711"/>
          <ac:spMkLst>
            <pc:docMk/>
            <pc:sldMk cId="383703607" sldId="706"/>
            <ac:spMk id="8" creationId="{A6970321-CC01-46DF-BAD9-5228559C54E7}"/>
          </ac:spMkLst>
        </pc:spChg>
        <pc:spChg chg="mod">
          <ac:chgData name="Mayank Kumar Agarwal" userId="43f53c22-dd98-4e02-97ed-489ee3d51229" providerId="ADAL" clId="{9B35D47D-CD39-459A-A29E-52FFA879D391}" dt="2026-05-13T05:25:02.084" v="13" actId="20577"/>
          <ac:spMkLst>
            <pc:docMk/>
            <pc:sldMk cId="383703607" sldId="706"/>
            <ac:spMk id="87" creationId="{00000000-0000-0000-0000-000000000000}"/>
          </ac:spMkLst>
        </pc:spChg>
      </pc:sldChg>
      <pc:sldChg chg="modSp">
        <pc:chgData name="Mayank Kumar Agarwal" userId="43f53c22-dd98-4e02-97ed-489ee3d51229" providerId="ADAL" clId="{9B35D47D-CD39-459A-A29E-52FFA879D391}" dt="2026-05-13T06:21:44.371" v="228" actId="14100"/>
        <pc:sldMkLst>
          <pc:docMk/>
          <pc:sldMk cId="4123638256" sldId="707"/>
        </pc:sldMkLst>
        <pc:spChg chg="mod">
          <ac:chgData name="Mayank Kumar Agarwal" userId="43f53c22-dd98-4e02-97ed-489ee3d51229" providerId="ADAL" clId="{9B35D47D-CD39-459A-A29E-52FFA879D391}" dt="2026-05-13T06:21:44.371" v="228" actId="14100"/>
          <ac:spMkLst>
            <pc:docMk/>
            <pc:sldMk cId="4123638256" sldId="707"/>
            <ac:spMk id="8" creationId="{A6970321-CC01-46DF-BAD9-5228559C54E7}"/>
          </ac:spMkLst>
        </pc:spChg>
      </pc:sldChg>
      <pc:sldChg chg="addSp modSp">
        <pc:chgData name="Mayank Kumar Agarwal" userId="43f53c22-dd98-4e02-97ed-489ee3d51229" providerId="ADAL" clId="{9B35D47D-CD39-459A-A29E-52FFA879D391}" dt="2026-05-13T06:02:45.952" v="188" actId="1076"/>
        <pc:sldMkLst>
          <pc:docMk/>
          <pc:sldMk cId="4156522921" sldId="709"/>
        </pc:sldMkLst>
        <pc:spChg chg="mod">
          <ac:chgData name="Mayank Kumar Agarwal" userId="43f53c22-dd98-4e02-97ed-489ee3d51229" providerId="ADAL" clId="{9B35D47D-CD39-459A-A29E-52FFA879D391}" dt="2026-05-13T06:02:45.952" v="188" actId="1076"/>
          <ac:spMkLst>
            <pc:docMk/>
            <pc:sldMk cId="4156522921" sldId="709"/>
            <ac:spMk id="6" creationId="{428F2E11-2D99-4841-89EA-3DB64F1CB2BA}"/>
          </ac:spMkLst>
        </pc:spChg>
        <pc:spChg chg="add mod">
          <ac:chgData name="Mayank Kumar Agarwal" userId="43f53c22-dd98-4e02-97ed-489ee3d51229" providerId="ADAL" clId="{9B35D47D-CD39-459A-A29E-52FFA879D391}" dt="2026-05-13T06:01:04.824" v="79" actId="14100"/>
          <ac:spMkLst>
            <pc:docMk/>
            <pc:sldMk cId="4156522921" sldId="709"/>
            <ac:spMk id="12" creationId="{4CE69FCE-4D72-42C4-BF9C-D82209A0042F}"/>
          </ac:spMkLst>
        </pc:spChg>
        <pc:spChg chg="add mod">
          <ac:chgData name="Mayank Kumar Agarwal" userId="43f53c22-dd98-4e02-97ed-489ee3d51229" providerId="ADAL" clId="{9B35D47D-CD39-459A-A29E-52FFA879D391}" dt="2026-05-13T06:01:49.789" v="137" actId="14100"/>
          <ac:spMkLst>
            <pc:docMk/>
            <pc:sldMk cId="4156522921" sldId="709"/>
            <ac:spMk id="13" creationId="{61660BA2-03DD-4286-B1BA-B768C541037D}"/>
          </ac:spMkLst>
        </pc:spChg>
        <pc:spChg chg="add mod">
          <ac:chgData name="Mayank Kumar Agarwal" userId="43f53c22-dd98-4e02-97ed-489ee3d51229" providerId="ADAL" clId="{9B35D47D-CD39-459A-A29E-52FFA879D391}" dt="2026-05-13T06:02:14.320" v="160" actId="20577"/>
          <ac:spMkLst>
            <pc:docMk/>
            <pc:sldMk cId="4156522921" sldId="709"/>
            <ac:spMk id="14" creationId="{08A343BE-E2C1-4807-ADEB-E798E8B31B58}"/>
          </ac:spMkLst>
        </pc:spChg>
        <pc:spChg chg="add mod">
          <ac:chgData name="Mayank Kumar Agarwal" userId="43f53c22-dd98-4e02-97ed-489ee3d51229" providerId="ADAL" clId="{9B35D47D-CD39-459A-A29E-52FFA879D391}" dt="2026-05-13T06:02:40.444" v="187" actId="20577"/>
          <ac:spMkLst>
            <pc:docMk/>
            <pc:sldMk cId="4156522921" sldId="709"/>
            <ac:spMk id="16" creationId="{29517115-759B-404C-8BBF-4350C225F9CF}"/>
          </ac:spMkLst>
        </pc:spChg>
        <pc:picChg chg="mod">
          <ac:chgData name="Mayank Kumar Agarwal" userId="43f53c22-dd98-4e02-97ed-489ee3d51229" providerId="ADAL" clId="{9B35D47D-CD39-459A-A29E-52FFA879D391}" dt="2026-05-13T06:01:10.741" v="92" actId="1036"/>
          <ac:picMkLst>
            <pc:docMk/>
            <pc:sldMk cId="4156522921" sldId="709"/>
            <ac:picMk id="3" creationId="{F76086C4-97B6-4A79-8F0B-7954589AE35A}"/>
          </ac:picMkLst>
        </pc:picChg>
        <pc:picChg chg="mod">
          <ac:chgData name="Mayank Kumar Agarwal" userId="43f53c22-dd98-4e02-97ed-489ee3d51229" providerId="ADAL" clId="{9B35D47D-CD39-459A-A29E-52FFA879D391}" dt="2026-05-13T06:01:47.651" v="136" actId="14100"/>
          <ac:picMkLst>
            <pc:docMk/>
            <pc:sldMk cId="4156522921" sldId="709"/>
            <ac:picMk id="11" creationId="{4EC85A52-7787-4BE7-AF83-D2C50427A745}"/>
          </ac:picMkLst>
        </pc:picChg>
        <pc:picChg chg="mod">
          <ac:chgData name="Mayank Kumar Agarwal" userId="43f53c22-dd98-4e02-97ed-489ee3d51229" providerId="ADAL" clId="{9B35D47D-CD39-459A-A29E-52FFA879D391}" dt="2026-05-13T06:01:10.741" v="92" actId="1036"/>
          <ac:picMkLst>
            <pc:docMk/>
            <pc:sldMk cId="4156522921" sldId="709"/>
            <ac:picMk id="15" creationId="{91A99D8D-DD63-41E6-B958-B3D30A37DA83}"/>
          </ac:picMkLst>
        </pc:picChg>
      </pc:sldChg>
    </pc:docChg>
  </pc:docChgLst>
  <pc:docChgLst>
    <pc:chgData name="Mayank Kumar Agarwal" userId="43f53c22-dd98-4e02-97ed-489ee3d51229" providerId="ADAL" clId="{0790AB02-3507-488D-992A-701AD617E833}"/>
    <pc:docChg chg="undo custSel modSld">
      <pc:chgData name="Mayank Kumar Agarwal" userId="43f53c22-dd98-4e02-97ed-489ee3d51229" providerId="ADAL" clId="{0790AB02-3507-488D-992A-701AD617E833}" dt="2026-05-11T10:40:40.220" v="125" actId="113"/>
      <pc:docMkLst>
        <pc:docMk/>
      </pc:docMkLst>
      <pc:sldChg chg="modSp">
        <pc:chgData name="Mayank Kumar Agarwal" userId="43f53c22-dd98-4e02-97ed-489ee3d51229" providerId="ADAL" clId="{0790AB02-3507-488D-992A-701AD617E833}" dt="2026-05-11T06:57:05.161" v="115" actId="1076"/>
        <pc:sldMkLst>
          <pc:docMk/>
          <pc:sldMk cId="1642883671" sldId="443"/>
        </pc:sldMkLst>
        <pc:picChg chg="mod">
          <ac:chgData name="Mayank Kumar Agarwal" userId="43f53c22-dd98-4e02-97ed-489ee3d51229" providerId="ADAL" clId="{0790AB02-3507-488D-992A-701AD617E833}" dt="2026-05-11T06:57:05.161" v="115" actId="1076"/>
          <ac:picMkLst>
            <pc:docMk/>
            <pc:sldMk cId="1642883671" sldId="443"/>
            <ac:picMk id="10" creationId="{96EF6F47-952D-4F12-A29B-92AC21E2D767}"/>
          </ac:picMkLst>
        </pc:picChg>
      </pc:sldChg>
      <pc:sldChg chg="modSp">
        <pc:chgData name="Mayank Kumar Agarwal" userId="43f53c22-dd98-4e02-97ed-489ee3d51229" providerId="ADAL" clId="{0790AB02-3507-488D-992A-701AD617E833}" dt="2026-05-11T10:40:40.220" v="125" actId="113"/>
        <pc:sldMkLst>
          <pc:docMk/>
          <pc:sldMk cId="2458719056" sldId="705"/>
        </pc:sldMkLst>
        <pc:spChg chg="mod">
          <ac:chgData name="Mayank Kumar Agarwal" userId="43f53c22-dd98-4e02-97ed-489ee3d51229" providerId="ADAL" clId="{0790AB02-3507-488D-992A-701AD617E833}" dt="2026-05-11T10:40:40.220" v="125" actId="113"/>
          <ac:spMkLst>
            <pc:docMk/>
            <pc:sldMk cId="2458719056" sldId="705"/>
            <ac:spMk id="8" creationId="{A6970321-CC01-46DF-BAD9-5228559C54E7}"/>
          </ac:spMkLst>
        </pc:spChg>
      </pc:sldChg>
      <pc:sldChg chg="modSp">
        <pc:chgData name="Mayank Kumar Agarwal" userId="43f53c22-dd98-4e02-97ed-489ee3d51229" providerId="ADAL" clId="{0790AB02-3507-488D-992A-701AD617E833}" dt="2026-05-11T10:39:11.647" v="123" actId="113"/>
        <pc:sldMkLst>
          <pc:docMk/>
          <pc:sldMk cId="383703607" sldId="706"/>
        </pc:sldMkLst>
        <pc:spChg chg="mod">
          <ac:chgData name="Mayank Kumar Agarwal" userId="43f53c22-dd98-4e02-97ed-489ee3d51229" providerId="ADAL" clId="{0790AB02-3507-488D-992A-701AD617E833}" dt="2026-05-11T10:39:11.647" v="123" actId="113"/>
          <ac:spMkLst>
            <pc:docMk/>
            <pc:sldMk cId="383703607" sldId="706"/>
            <ac:spMk id="8" creationId="{A6970321-CC01-46DF-BAD9-5228559C54E7}"/>
          </ac:spMkLst>
        </pc:spChg>
      </pc:sldChg>
      <pc:sldChg chg="modSp">
        <pc:chgData name="Mayank Kumar Agarwal" userId="43f53c22-dd98-4e02-97ed-489ee3d51229" providerId="ADAL" clId="{0790AB02-3507-488D-992A-701AD617E833}" dt="2026-05-11T10:38:53.069" v="121" actId="13926"/>
        <pc:sldMkLst>
          <pc:docMk/>
          <pc:sldMk cId="4123638256" sldId="707"/>
        </pc:sldMkLst>
        <pc:spChg chg="mod">
          <ac:chgData name="Mayank Kumar Agarwal" userId="43f53c22-dd98-4e02-97ed-489ee3d51229" providerId="ADAL" clId="{0790AB02-3507-488D-992A-701AD617E833}" dt="2026-05-11T10:38:53.069" v="121" actId="13926"/>
          <ac:spMkLst>
            <pc:docMk/>
            <pc:sldMk cId="4123638256" sldId="707"/>
            <ac:spMk id="8" creationId="{A6970321-CC01-46DF-BAD9-5228559C54E7}"/>
          </ac:spMkLst>
        </pc:spChg>
      </pc:sldChg>
      <pc:sldChg chg="modSp">
        <pc:chgData name="Mayank Kumar Agarwal" userId="43f53c22-dd98-4e02-97ed-489ee3d51229" providerId="ADAL" clId="{0790AB02-3507-488D-992A-701AD617E833}" dt="2026-05-11T10:38:41.393" v="119" actId="113"/>
        <pc:sldMkLst>
          <pc:docMk/>
          <pc:sldMk cId="1917201588" sldId="708"/>
        </pc:sldMkLst>
        <pc:spChg chg="mod">
          <ac:chgData name="Mayank Kumar Agarwal" userId="43f53c22-dd98-4e02-97ed-489ee3d51229" providerId="ADAL" clId="{0790AB02-3507-488D-992A-701AD617E833}" dt="2026-05-11T10:38:41.393" v="119" actId="113"/>
          <ac:spMkLst>
            <pc:docMk/>
            <pc:sldMk cId="1917201588" sldId="708"/>
            <ac:spMk id="8" creationId="{A6970321-CC01-46DF-BAD9-5228559C54E7}"/>
          </ac:spMkLst>
        </pc:spChg>
      </pc:sldChg>
      <pc:sldChg chg="addSp delSp modSp delAnim modAnim modNotesTx">
        <pc:chgData name="Mayank Kumar Agarwal" userId="43f53c22-dd98-4e02-97ed-489ee3d51229" providerId="ADAL" clId="{0790AB02-3507-488D-992A-701AD617E833}" dt="2026-05-11T05:00:56.283" v="112" actId="1036"/>
        <pc:sldMkLst>
          <pc:docMk/>
          <pc:sldMk cId="4156522921" sldId="709"/>
        </pc:sldMkLst>
        <pc:spChg chg="mod">
          <ac:chgData name="Mayank Kumar Agarwal" userId="43f53c22-dd98-4e02-97ed-489ee3d51229" providerId="ADAL" clId="{0790AB02-3507-488D-992A-701AD617E833}" dt="2026-05-11T05:00:56.283" v="112" actId="1036"/>
          <ac:spMkLst>
            <pc:docMk/>
            <pc:sldMk cId="4156522921" sldId="709"/>
            <ac:spMk id="6" creationId="{428F2E11-2D99-4841-89EA-3DB64F1CB2BA}"/>
          </ac:spMkLst>
        </pc:spChg>
        <pc:spChg chg="add del mod">
          <ac:chgData name="Mayank Kumar Agarwal" userId="43f53c22-dd98-4e02-97ed-489ee3d51229" providerId="ADAL" clId="{0790AB02-3507-488D-992A-701AD617E833}" dt="2026-05-11T04:53:29.324" v="13" actId="478"/>
          <ac:spMkLst>
            <pc:docMk/>
            <pc:sldMk cId="4156522921" sldId="709"/>
            <ac:spMk id="10" creationId="{43C227A9-BF2C-43A0-8A89-DE921C1D2C73}"/>
          </ac:spMkLst>
        </pc:spChg>
        <pc:spChg chg="mod">
          <ac:chgData name="Mayank Kumar Agarwal" userId="43f53c22-dd98-4e02-97ed-489ee3d51229" providerId="ADAL" clId="{0790AB02-3507-488D-992A-701AD617E833}" dt="2026-05-11T04:59:38.849" v="90" actId="1076"/>
          <ac:spMkLst>
            <pc:docMk/>
            <pc:sldMk cId="4156522921" sldId="709"/>
            <ac:spMk id="88" creationId="{00000000-0000-0000-0000-000000000000}"/>
          </ac:spMkLst>
        </pc:spChg>
        <pc:picChg chg="add mod modCrop">
          <ac:chgData name="Mayank Kumar Agarwal" userId="43f53c22-dd98-4e02-97ed-489ee3d51229" providerId="ADAL" clId="{0790AB02-3507-488D-992A-701AD617E833}" dt="2026-05-11T04:59:00.248" v="86" actId="14100"/>
          <ac:picMkLst>
            <pc:docMk/>
            <pc:sldMk cId="4156522921" sldId="709"/>
            <ac:picMk id="3" creationId="{F76086C4-97B6-4A79-8F0B-7954589AE35A}"/>
          </ac:picMkLst>
        </pc:picChg>
        <pc:picChg chg="add mod">
          <ac:chgData name="Mayank Kumar Agarwal" userId="43f53c22-dd98-4e02-97ed-489ee3d51229" providerId="ADAL" clId="{0790AB02-3507-488D-992A-701AD617E833}" dt="2026-05-11T04:59:06.489" v="87" actId="14100"/>
          <ac:picMkLst>
            <pc:docMk/>
            <pc:sldMk cId="4156522921" sldId="709"/>
            <ac:picMk id="7" creationId="{C4E8A3A3-F28C-4115-A26A-D9BEDFDE3426}"/>
          </ac:picMkLst>
        </pc:picChg>
        <pc:picChg chg="add del mod">
          <ac:chgData name="Mayank Kumar Agarwal" userId="43f53c22-dd98-4e02-97ed-489ee3d51229" providerId="ADAL" clId="{0790AB02-3507-488D-992A-701AD617E833}" dt="2026-05-11T04:56:37.545" v="47" actId="478"/>
          <ac:picMkLst>
            <pc:docMk/>
            <pc:sldMk cId="4156522921" sldId="709"/>
            <ac:picMk id="8" creationId="{44B7C288-AB74-4B2C-BD24-33A00E241277}"/>
          </ac:picMkLst>
        </pc:picChg>
        <pc:picChg chg="add del mod">
          <ac:chgData name="Mayank Kumar Agarwal" userId="43f53c22-dd98-4e02-97ed-489ee3d51229" providerId="ADAL" clId="{0790AB02-3507-488D-992A-701AD617E833}" dt="2026-05-11T04:53:17.771" v="7" actId="478"/>
          <ac:picMkLst>
            <pc:docMk/>
            <pc:sldMk cId="4156522921" sldId="709"/>
            <ac:picMk id="9" creationId="{C86A0842-75AC-49DA-93B9-FC2368AB0D62}"/>
          </ac:picMkLst>
        </pc:picChg>
        <pc:picChg chg="add mod">
          <ac:chgData name="Mayank Kumar Agarwal" userId="43f53c22-dd98-4e02-97ed-489ee3d51229" providerId="ADAL" clId="{0790AB02-3507-488D-992A-701AD617E833}" dt="2026-05-11T04:59:08.793" v="88" actId="14100"/>
          <ac:picMkLst>
            <pc:docMk/>
            <pc:sldMk cId="4156522921" sldId="709"/>
            <ac:picMk id="11" creationId="{4EC85A52-7787-4BE7-AF83-D2C50427A745}"/>
          </ac:picMkLst>
        </pc:picChg>
        <pc:picChg chg="add del mod modCrop">
          <ac:chgData name="Mayank Kumar Agarwal" userId="43f53c22-dd98-4e02-97ed-489ee3d51229" providerId="ADAL" clId="{0790AB02-3507-488D-992A-701AD617E833}" dt="2026-05-11T04:54:49.251" v="44" actId="478"/>
          <ac:picMkLst>
            <pc:docMk/>
            <pc:sldMk cId="4156522921" sldId="709"/>
            <ac:picMk id="12" creationId="{C66385C4-2419-479D-ADD0-D32DF81C21AA}"/>
          </ac:picMkLst>
        </pc:picChg>
        <pc:picChg chg="add mod modCrop">
          <ac:chgData name="Mayank Kumar Agarwal" userId="43f53c22-dd98-4e02-97ed-489ee3d51229" providerId="ADAL" clId="{0790AB02-3507-488D-992A-701AD617E833}" dt="2026-05-11T04:59:12.511" v="89" actId="14100"/>
          <ac:picMkLst>
            <pc:docMk/>
            <pc:sldMk cId="4156522921" sldId="709"/>
            <ac:picMk id="15" creationId="{91A99D8D-DD63-41E6-B958-B3D30A37DA8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036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186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5b52300b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5b52300bc_0_6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766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5b52300b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5b52300bc_0_6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1133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5b52300b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5b52300bc_0_6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4171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5b52300b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5b52300bc_0_6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3693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0602cd0a02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30602cd0a02_0_47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412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0602cd0a02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30602cd0a02_0_44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75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05b52300b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05b52300bc_0_1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269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5b52300b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5b52300bc_0_6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Why Material Selection is Important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Corrosion Resistance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Mechanical Strength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Temperature Compatibility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Lifecycle Cost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Safety &amp; Reliability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Maintenance Requirement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SA, Nitric Acid, PA, </a:t>
            </a:r>
            <a:r>
              <a:rPr lang="en-GB" dirty="0" err="1"/>
              <a:t>Acetylne</a:t>
            </a:r>
            <a:r>
              <a:rPr lang="en-GB" dirty="0"/>
              <a:t> Acid, HFL, etc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Corrosion is not just a material issue — it directly impacts safety, uptime, sustainability, and profitability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0634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5b52300b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5b52300bc_0_6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PREN for 317LNM is 33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4993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5b52300b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5b52300bc_0_6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1" i="0" u="none" strike="noStrike" kern="1200" cap="none" spc="0" baseline="0" dirty="0">
                <a:solidFill>
                  <a:srgbClr val="CC4125"/>
                </a:solidFill>
                <a:uFillTx/>
                <a:ea typeface="Cambria" pitchFamily="18"/>
              </a:rPr>
              <a:t>Application: </a:t>
            </a:r>
            <a:r>
              <a:rPr lang="en-IN" sz="1100" b="0" i="0" u="none" strike="noStrike" kern="1200" cap="none" spc="0" baseline="0" dirty="0">
                <a:solidFill>
                  <a:srgbClr val="000000"/>
                </a:solidFill>
                <a:uFillTx/>
                <a:ea typeface="Cambria" pitchFamily="18"/>
              </a:rPr>
              <a:t>PTA Storage Silos (API 620 Standard)</a:t>
            </a:r>
          </a:p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1" i="0" u="none" strike="noStrike" kern="1200" cap="none" spc="0" baseline="0" dirty="0">
                <a:solidFill>
                  <a:srgbClr val="CC4125"/>
                </a:solidFill>
                <a:uFillTx/>
                <a:ea typeface="Cambria" pitchFamily="18"/>
              </a:rPr>
              <a:t>Client:</a:t>
            </a:r>
            <a:r>
              <a:rPr lang="en-GB" sz="1100" b="0" i="0" u="none" strike="noStrike" kern="1200" cap="none" spc="0" baseline="0" dirty="0">
                <a:solidFill>
                  <a:srgbClr val="CC4125"/>
                </a:solidFill>
                <a:uFillTx/>
                <a:ea typeface="Cambria" pitchFamily="18"/>
              </a:rPr>
              <a:t> </a:t>
            </a:r>
            <a:r>
              <a:rPr lang="en-IN" sz="1100" b="0" i="0" u="none" strike="noStrike" kern="1200" cap="none" spc="0" baseline="0" dirty="0">
                <a:solidFill>
                  <a:srgbClr val="000000"/>
                </a:solidFill>
                <a:uFillTx/>
                <a:ea typeface="Cambria" pitchFamily="18"/>
              </a:rPr>
              <a:t>Indian Oil Corporation Ltd. (IOCL)</a:t>
            </a:r>
          </a:p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1" i="0" u="none" strike="noStrike" kern="1200" cap="none" spc="0" baseline="0" dirty="0">
                <a:solidFill>
                  <a:srgbClr val="C00000"/>
                </a:solidFill>
                <a:uFillTx/>
                <a:ea typeface="Cambria" pitchFamily="18"/>
              </a:rPr>
              <a:t>C</a:t>
            </a:r>
            <a:r>
              <a:rPr lang="en-IN" sz="1100" b="1" i="0" u="none" strike="noStrike" kern="1200" cap="none" spc="0" baseline="0" dirty="0" err="1">
                <a:solidFill>
                  <a:srgbClr val="C00000"/>
                </a:solidFill>
                <a:uFillTx/>
                <a:ea typeface="Cambria" pitchFamily="18"/>
              </a:rPr>
              <a:t>ontractor</a:t>
            </a:r>
            <a:r>
              <a:rPr lang="en-IN" sz="1100" b="1" i="0" u="none" strike="noStrike" kern="1200" cap="none" spc="0" baseline="0" dirty="0">
                <a:solidFill>
                  <a:srgbClr val="C00000"/>
                </a:solidFill>
                <a:uFillTx/>
                <a:ea typeface="Cambria" pitchFamily="18"/>
              </a:rPr>
              <a:t>: </a:t>
            </a:r>
            <a:r>
              <a:rPr lang="en-IN" sz="1100" b="0" i="0" u="none" strike="noStrike" kern="1200" cap="none" spc="0" baseline="0" dirty="0">
                <a:solidFill>
                  <a:srgbClr val="000000"/>
                </a:solidFill>
                <a:uFillTx/>
                <a:ea typeface="Cambria" pitchFamily="18"/>
              </a:rPr>
              <a:t>Technip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Year?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8603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5b52300b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5b52300bc_0_6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418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5b52300b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5b52300bc_0_6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Atmanirbhar</a:t>
            </a:r>
            <a:r>
              <a:rPr lang="en-GB" dirty="0"/>
              <a:t> Bharat Pitch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Alloy 20- </a:t>
            </a:r>
            <a:r>
              <a:rPr lang="en-IN" sz="1100" b="0" i="0" u="none" strike="noStrike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(35Ni-20Cr-3.5Cu-2.5Mo)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559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5b52300b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5b52300bc_0_6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kern="1200" dirty="0">
                <a:solidFill>
                  <a:srgbClr val="C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Base Layer - </a:t>
            </a:r>
            <a:r>
              <a:rPr lang="en-GB" sz="1100" kern="12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ensuring high strength and toughness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607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5b52300b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05b52300bc_0_6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dirty="0">
                <a:latin typeface="Poppins Light" panose="020B0604020202020204" charset="0"/>
                <a:cs typeface="Poppins Light" panose="020B0604020202020204" charset="0"/>
              </a:rPr>
              <a:t>Mechanical Properties - UTS, YS, % Elongation</a:t>
            </a:r>
            <a:endParaRPr lang="en-GB" sz="1100" i="1" u="none" strike="noStrike" baseline="0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i="1" u="none" strike="noStrike" baseline="0" dirty="0">
                <a:cs typeface="Times New Roman" panose="02020603050405020304" pitchFamily="18" charset="0"/>
              </a:rPr>
              <a:t>Comments - Any other type of testing as desired by the customer</a:t>
            </a:r>
            <a:r>
              <a:rPr lang="en-GB" sz="1100" i="1" u="none" strike="noStrike" dirty="0">
                <a:cs typeface="Times New Roman" panose="02020603050405020304" pitchFamily="18" charset="0"/>
              </a:rPr>
              <a:t> </a:t>
            </a:r>
            <a:r>
              <a:rPr lang="en-GB" sz="1100" i="1" u="none" strike="noStrike" baseline="0" dirty="0">
                <a:cs typeface="Times New Roman" panose="02020603050405020304" pitchFamily="18" charset="0"/>
              </a:rPr>
              <a:t>can be carried out based on mutual agreemen</a:t>
            </a:r>
            <a:r>
              <a:rPr lang="en-GB" sz="1100" i="1" dirty="0">
                <a:cs typeface="Times New Roman" panose="02020603050405020304" pitchFamily="18" charset="0"/>
              </a:rPr>
              <a:t>t</a:t>
            </a:r>
            <a:endParaRPr lang="en-IN" sz="1100" i="1" dirty="0"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7533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image" Target="../media/image21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63" Type="http://schemas.openxmlformats.org/officeDocument/2006/relationships/image" Target="../media/image63.png"/><Relationship Id="rId68" Type="http://schemas.openxmlformats.org/officeDocument/2006/relationships/image" Target="../media/image68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9" Type="http://schemas.openxmlformats.org/officeDocument/2006/relationships/image" Target="../media/image29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3" Type="http://schemas.openxmlformats.org/officeDocument/2006/relationships/image" Target="../media/image53.png"/><Relationship Id="rId58" Type="http://schemas.openxmlformats.org/officeDocument/2006/relationships/image" Target="../media/image58.png"/><Relationship Id="rId66" Type="http://schemas.openxmlformats.org/officeDocument/2006/relationships/image" Target="../media/image66.png"/><Relationship Id="rId5" Type="http://schemas.openxmlformats.org/officeDocument/2006/relationships/image" Target="../media/image5.png"/><Relationship Id="rId61" Type="http://schemas.openxmlformats.org/officeDocument/2006/relationships/image" Target="../media/image61.png"/><Relationship Id="rId19" Type="http://schemas.openxmlformats.org/officeDocument/2006/relationships/image" Target="../media/image1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64" Type="http://schemas.openxmlformats.org/officeDocument/2006/relationships/image" Target="../media/image64.png"/><Relationship Id="rId69" Type="http://schemas.openxmlformats.org/officeDocument/2006/relationships/image" Target="../media/image69.png"/><Relationship Id="rId8" Type="http://schemas.openxmlformats.org/officeDocument/2006/relationships/image" Target="../media/image8.png"/><Relationship Id="rId51" Type="http://schemas.openxmlformats.org/officeDocument/2006/relationships/image" Target="../media/image51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png"/><Relationship Id="rId67" Type="http://schemas.openxmlformats.org/officeDocument/2006/relationships/image" Target="../media/image67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54" Type="http://schemas.openxmlformats.org/officeDocument/2006/relationships/image" Target="../media/image54.png"/><Relationship Id="rId6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png"/><Relationship Id="rId57" Type="http://schemas.openxmlformats.org/officeDocument/2006/relationships/image" Target="../media/image57.png"/><Relationship Id="rId10" Type="http://schemas.openxmlformats.org/officeDocument/2006/relationships/image" Target="../media/image10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65" Type="http://schemas.openxmlformats.org/officeDocument/2006/relationships/image" Target="../media/image65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9" Type="http://schemas.openxmlformats.org/officeDocument/2006/relationships/image" Target="../media/image39.png"/><Relationship Id="rId34" Type="http://schemas.openxmlformats.org/officeDocument/2006/relationships/image" Target="../media/image34.png"/><Relationship Id="rId50" Type="http://schemas.openxmlformats.org/officeDocument/2006/relationships/image" Target="../media/image50.png"/><Relationship Id="rId55" Type="http://schemas.openxmlformats.org/officeDocument/2006/relationships/image" Target="../media/image5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647937" y="216028"/>
            <a:ext cx="262890" cy="128111"/>
          </a:xfrm>
          <a:custGeom>
            <a:avLst/>
            <a:gdLst/>
            <a:ahLst/>
            <a:cxnLst/>
            <a:rect l="l" t="t" r="r" b="b"/>
            <a:pathLst>
              <a:path w="350520" h="170815">
                <a:moveTo>
                  <a:pt x="175260" y="0"/>
                </a:moveTo>
                <a:lnTo>
                  <a:pt x="133169" y="5060"/>
                </a:lnTo>
                <a:lnTo>
                  <a:pt x="94757" y="19430"/>
                </a:lnTo>
                <a:lnTo>
                  <a:pt x="61227" y="41898"/>
                </a:lnTo>
                <a:lnTo>
                  <a:pt x="33782" y="71247"/>
                </a:lnTo>
                <a:lnTo>
                  <a:pt x="10600" y="114091"/>
                </a:lnTo>
                <a:lnTo>
                  <a:pt x="498" y="160190"/>
                </a:lnTo>
                <a:lnTo>
                  <a:pt x="0" y="170688"/>
                </a:lnTo>
                <a:lnTo>
                  <a:pt x="48768" y="170688"/>
                </a:lnTo>
                <a:lnTo>
                  <a:pt x="59674" y="122967"/>
                </a:lnTo>
                <a:lnTo>
                  <a:pt x="86963" y="84105"/>
                </a:lnTo>
                <a:lnTo>
                  <a:pt x="126777" y="57959"/>
                </a:lnTo>
                <a:lnTo>
                  <a:pt x="175260" y="48387"/>
                </a:lnTo>
                <a:lnTo>
                  <a:pt x="223742" y="57959"/>
                </a:lnTo>
                <a:lnTo>
                  <a:pt x="263556" y="84105"/>
                </a:lnTo>
                <a:lnTo>
                  <a:pt x="290845" y="122967"/>
                </a:lnTo>
                <a:lnTo>
                  <a:pt x="301751" y="170688"/>
                </a:lnTo>
                <a:lnTo>
                  <a:pt x="350520" y="170688"/>
                </a:lnTo>
                <a:lnTo>
                  <a:pt x="343561" y="125192"/>
                </a:lnTo>
                <a:lnTo>
                  <a:pt x="325543" y="84384"/>
                </a:lnTo>
                <a:lnTo>
                  <a:pt x="298084" y="49863"/>
                </a:lnTo>
                <a:lnTo>
                  <a:pt x="262805" y="23226"/>
                </a:lnTo>
                <a:lnTo>
                  <a:pt x="221323" y="6073"/>
                </a:lnTo>
                <a:lnTo>
                  <a:pt x="17526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95945" y="262891"/>
            <a:ext cx="166877" cy="8115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9888" y="217169"/>
            <a:ext cx="189737" cy="12801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30718" y="217169"/>
            <a:ext cx="189737" cy="12801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50198" y="217169"/>
            <a:ext cx="189738" cy="128016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8027290" y="364616"/>
            <a:ext cx="882491" cy="34290"/>
          </a:xfrm>
          <a:custGeom>
            <a:avLst/>
            <a:gdLst/>
            <a:ahLst/>
            <a:cxnLst/>
            <a:rect l="l" t="t" r="r" b="b"/>
            <a:pathLst>
              <a:path w="1176654" h="45720">
                <a:moveTo>
                  <a:pt x="27432" y="1524"/>
                </a:moveTo>
                <a:lnTo>
                  <a:pt x="19812" y="1524"/>
                </a:lnTo>
                <a:lnTo>
                  <a:pt x="19812" y="33909"/>
                </a:lnTo>
                <a:lnTo>
                  <a:pt x="19431" y="35814"/>
                </a:lnTo>
                <a:lnTo>
                  <a:pt x="18796" y="37084"/>
                </a:lnTo>
                <a:lnTo>
                  <a:pt x="17780" y="38735"/>
                </a:lnTo>
                <a:lnTo>
                  <a:pt x="16129" y="39497"/>
                </a:lnTo>
                <a:lnTo>
                  <a:pt x="10922" y="39497"/>
                </a:lnTo>
                <a:lnTo>
                  <a:pt x="9144" y="38481"/>
                </a:lnTo>
                <a:lnTo>
                  <a:pt x="7874" y="35179"/>
                </a:lnTo>
                <a:lnTo>
                  <a:pt x="7620" y="32893"/>
                </a:lnTo>
                <a:lnTo>
                  <a:pt x="7620" y="29591"/>
                </a:lnTo>
                <a:lnTo>
                  <a:pt x="0" y="29591"/>
                </a:lnTo>
                <a:lnTo>
                  <a:pt x="0" y="34671"/>
                </a:lnTo>
                <a:lnTo>
                  <a:pt x="762" y="38481"/>
                </a:lnTo>
                <a:lnTo>
                  <a:pt x="2540" y="41021"/>
                </a:lnTo>
                <a:lnTo>
                  <a:pt x="4572" y="44196"/>
                </a:lnTo>
                <a:lnTo>
                  <a:pt x="7874" y="45720"/>
                </a:lnTo>
                <a:lnTo>
                  <a:pt x="18161" y="45720"/>
                </a:lnTo>
                <a:lnTo>
                  <a:pt x="21971" y="44450"/>
                </a:lnTo>
                <a:lnTo>
                  <a:pt x="26416" y="39497"/>
                </a:lnTo>
                <a:lnTo>
                  <a:pt x="27432" y="35814"/>
                </a:lnTo>
                <a:lnTo>
                  <a:pt x="27432" y="30734"/>
                </a:lnTo>
                <a:lnTo>
                  <a:pt x="27432" y="1524"/>
                </a:lnTo>
                <a:close/>
              </a:path>
              <a:path w="1176654" h="45720">
                <a:moveTo>
                  <a:pt x="82283" y="1524"/>
                </a:moveTo>
                <a:lnTo>
                  <a:pt x="74676" y="1524"/>
                </a:lnTo>
                <a:lnTo>
                  <a:pt x="74676" y="45720"/>
                </a:lnTo>
                <a:lnTo>
                  <a:pt x="82283" y="45720"/>
                </a:lnTo>
                <a:lnTo>
                  <a:pt x="82283" y="1524"/>
                </a:lnTo>
                <a:close/>
              </a:path>
              <a:path w="1176654" h="45720">
                <a:moveTo>
                  <a:pt x="169164" y="1524"/>
                </a:moveTo>
                <a:lnTo>
                  <a:pt x="162052" y="1524"/>
                </a:lnTo>
                <a:lnTo>
                  <a:pt x="162052" y="34036"/>
                </a:lnTo>
                <a:lnTo>
                  <a:pt x="142113" y="1524"/>
                </a:lnTo>
                <a:lnTo>
                  <a:pt x="134112" y="1524"/>
                </a:lnTo>
                <a:lnTo>
                  <a:pt x="134112" y="45720"/>
                </a:lnTo>
                <a:lnTo>
                  <a:pt x="141224" y="45720"/>
                </a:lnTo>
                <a:lnTo>
                  <a:pt x="141224" y="13208"/>
                </a:lnTo>
                <a:lnTo>
                  <a:pt x="141605" y="13208"/>
                </a:lnTo>
                <a:lnTo>
                  <a:pt x="161417" y="45720"/>
                </a:lnTo>
                <a:lnTo>
                  <a:pt x="169164" y="45720"/>
                </a:lnTo>
                <a:lnTo>
                  <a:pt x="169164" y="1524"/>
                </a:lnTo>
                <a:close/>
              </a:path>
              <a:path w="1176654" h="45720">
                <a:moveTo>
                  <a:pt x="254508" y="17145"/>
                </a:moveTo>
                <a:lnTo>
                  <a:pt x="252984" y="11811"/>
                </a:lnTo>
                <a:lnTo>
                  <a:pt x="249834" y="7874"/>
                </a:lnTo>
                <a:lnTo>
                  <a:pt x="247015" y="4191"/>
                </a:lnTo>
                <a:lnTo>
                  <a:pt x="247015" y="18288"/>
                </a:lnTo>
                <a:lnTo>
                  <a:pt x="247015" y="28956"/>
                </a:lnTo>
                <a:lnTo>
                  <a:pt x="245999" y="32766"/>
                </a:lnTo>
                <a:lnTo>
                  <a:pt x="243840" y="35306"/>
                </a:lnTo>
                <a:lnTo>
                  <a:pt x="241681" y="37973"/>
                </a:lnTo>
                <a:lnTo>
                  <a:pt x="237871" y="39370"/>
                </a:lnTo>
                <a:lnTo>
                  <a:pt x="225425" y="39370"/>
                </a:lnTo>
                <a:lnTo>
                  <a:pt x="225425" y="7874"/>
                </a:lnTo>
                <a:lnTo>
                  <a:pt x="237871" y="7874"/>
                </a:lnTo>
                <a:lnTo>
                  <a:pt x="241554" y="9144"/>
                </a:lnTo>
                <a:lnTo>
                  <a:pt x="245999" y="14351"/>
                </a:lnTo>
                <a:lnTo>
                  <a:pt x="247015" y="18288"/>
                </a:lnTo>
                <a:lnTo>
                  <a:pt x="247015" y="4191"/>
                </a:lnTo>
                <a:lnTo>
                  <a:pt x="246634" y="3683"/>
                </a:lnTo>
                <a:lnTo>
                  <a:pt x="241808" y="1524"/>
                </a:lnTo>
                <a:lnTo>
                  <a:pt x="217932" y="1524"/>
                </a:lnTo>
                <a:lnTo>
                  <a:pt x="217932" y="45720"/>
                </a:lnTo>
                <a:lnTo>
                  <a:pt x="241808" y="45720"/>
                </a:lnTo>
                <a:lnTo>
                  <a:pt x="246634" y="43561"/>
                </a:lnTo>
                <a:lnTo>
                  <a:pt x="249834" y="39370"/>
                </a:lnTo>
                <a:lnTo>
                  <a:pt x="252984" y="35306"/>
                </a:lnTo>
                <a:lnTo>
                  <a:pt x="254508" y="30099"/>
                </a:lnTo>
                <a:lnTo>
                  <a:pt x="254508" y="17145"/>
                </a:lnTo>
                <a:close/>
              </a:path>
              <a:path w="1176654" h="45720">
                <a:moveTo>
                  <a:pt x="338328" y="45720"/>
                </a:moveTo>
                <a:lnTo>
                  <a:pt x="333921" y="34036"/>
                </a:lnTo>
                <a:lnTo>
                  <a:pt x="331724" y="28194"/>
                </a:lnTo>
                <a:lnTo>
                  <a:pt x="324548" y="9144"/>
                </a:lnTo>
                <a:lnTo>
                  <a:pt x="324231" y="8305"/>
                </a:lnTo>
                <a:lnTo>
                  <a:pt x="324231" y="28194"/>
                </a:lnTo>
                <a:lnTo>
                  <a:pt x="311023" y="28194"/>
                </a:lnTo>
                <a:lnTo>
                  <a:pt x="317627" y="9144"/>
                </a:lnTo>
                <a:lnTo>
                  <a:pt x="317754" y="9144"/>
                </a:lnTo>
                <a:lnTo>
                  <a:pt x="324231" y="28194"/>
                </a:lnTo>
                <a:lnTo>
                  <a:pt x="324231" y="8305"/>
                </a:lnTo>
                <a:lnTo>
                  <a:pt x="321691" y="1524"/>
                </a:lnTo>
                <a:lnTo>
                  <a:pt x="313690" y="1524"/>
                </a:lnTo>
                <a:lnTo>
                  <a:pt x="297180" y="45720"/>
                </a:lnTo>
                <a:lnTo>
                  <a:pt x="305054" y="45720"/>
                </a:lnTo>
                <a:lnTo>
                  <a:pt x="308991" y="34036"/>
                </a:lnTo>
                <a:lnTo>
                  <a:pt x="326136" y="34036"/>
                </a:lnTo>
                <a:lnTo>
                  <a:pt x="330200" y="45720"/>
                </a:lnTo>
                <a:lnTo>
                  <a:pt x="338328" y="45720"/>
                </a:lnTo>
                <a:close/>
              </a:path>
              <a:path w="1176654" h="45720">
                <a:moveTo>
                  <a:pt x="414528" y="38989"/>
                </a:moveTo>
                <a:lnTo>
                  <a:pt x="391795" y="38989"/>
                </a:lnTo>
                <a:lnTo>
                  <a:pt x="391795" y="1524"/>
                </a:lnTo>
                <a:lnTo>
                  <a:pt x="384048" y="1524"/>
                </a:lnTo>
                <a:lnTo>
                  <a:pt x="384048" y="45720"/>
                </a:lnTo>
                <a:lnTo>
                  <a:pt x="414528" y="45720"/>
                </a:lnTo>
                <a:lnTo>
                  <a:pt x="414528" y="38989"/>
                </a:lnTo>
                <a:close/>
              </a:path>
              <a:path w="1176654" h="45720">
                <a:moveTo>
                  <a:pt x="566928" y="27178"/>
                </a:moveTo>
                <a:lnTo>
                  <a:pt x="564642" y="23749"/>
                </a:lnTo>
                <a:lnTo>
                  <a:pt x="559943" y="21590"/>
                </a:lnTo>
                <a:lnTo>
                  <a:pt x="542290" y="16764"/>
                </a:lnTo>
                <a:lnTo>
                  <a:pt x="539877" y="14732"/>
                </a:lnTo>
                <a:lnTo>
                  <a:pt x="539877" y="9906"/>
                </a:lnTo>
                <a:lnTo>
                  <a:pt x="540766" y="8509"/>
                </a:lnTo>
                <a:lnTo>
                  <a:pt x="544068" y="6604"/>
                </a:lnTo>
                <a:lnTo>
                  <a:pt x="545846" y="6223"/>
                </a:lnTo>
                <a:lnTo>
                  <a:pt x="554228" y="6223"/>
                </a:lnTo>
                <a:lnTo>
                  <a:pt x="557403" y="8763"/>
                </a:lnTo>
                <a:lnTo>
                  <a:pt x="557784" y="13970"/>
                </a:lnTo>
                <a:lnTo>
                  <a:pt x="565658" y="13970"/>
                </a:lnTo>
                <a:lnTo>
                  <a:pt x="565658" y="9398"/>
                </a:lnTo>
                <a:lnTo>
                  <a:pt x="563880" y="5969"/>
                </a:lnTo>
                <a:lnTo>
                  <a:pt x="560324" y="3429"/>
                </a:lnTo>
                <a:lnTo>
                  <a:pt x="557276" y="1143"/>
                </a:lnTo>
                <a:lnTo>
                  <a:pt x="553212" y="0"/>
                </a:lnTo>
                <a:lnTo>
                  <a:pt x="544068" y="0"/>
                </a:lnTo>
                <a:lnTo>
                  <a:pt x="540258" y="1016"/>
                </a:lnTo>
                <a:lnTo>
                  <a:pt x="533781" y="5588"/>
                </a:lnTo>
                <a:lnTo>
                  <a:pt x="532003" y="8763"/>
                </a:lnTo>
                <a:lnTo>
                  <a:pt x="532003" y="17526"/>
                </a:lnTo>
                <a:lnTo>
                  <a:pt x="534416" y="20828"/>
                </a:lnTo>
                <a:lnTo>
                  <a:pt x="539115" y="22860"/>
                </a:lnTo>
                <a:lnTo>
                  <a:pt x="543433" y="24130"/>
                </a:lnTo>
                <a:lnTo>
                  <a:pt x="556768" y="27686"/>
                </a:lnTo>
                <a:lnTo>
                  <a:pt x="559054" y="29845"/>
                </a:lnTo>
                <a:lnTo>
                  <a:pt x="559054" y="35179"/>
                </a:lnTo>
                <a:lnTo>
                  <a:pt x="558038" y="36830"/>
                </a:lnTo>
                <a:lnTo>
                  <a:pt x="554228" y="38989"/>
                </a:lnTo>
                <a:lnTo>
                  <a:pt x="552069" y="39497"/>
                </a:lnTo>
                <a:lnTo>
                  <a:pt x="546227" y="39497"/>
                </a:lnTo>
                <a:lnTo>
                  <a:pt x="543560" y="38735"/>
                </a:lnTo>
                <a:lnTo>
                  <a:pt x="541528" y="37338"/>
                </a:lnTo>
                <a:lnTo>
                  <a:pt x="539369" y="35687"/>
                </a:lnTo>
                <a:lnTo>
                  <a:pt x="538226" y="33274"/>
                </a:lnTo>
                <a:lnTo>
                  <a:pt x="538226" y="30226"/>
                </a:lnTo>
                <a:lnTo>
                  <a:pt x="530352" y="30226"/>
                </a:lnTo>
                <a:lnTo>
                  <a:pt x="530479" y="35306"/>
                </a:lnTo>
                <a:lnTo>
                  <a:pt x="532257" y="39243"/>
                </a:lnTo>
                <a:lnTo>
                  <a:pt x="535940" y="41910"/>
                </a:lnTo>
                <a:lnTo>
                  <a:pt x="539242" y="44450"/>
                </a:lnTo>
                <a:lnTo>
                  <a:pt x="543687" y="45720"/>
                </a:lnTo>
                <a:lnTo>
                  <a:pt x="553974" y="45720"/>
                </a:lnTo>
                <a:lnTo>
                  <a:pt x="558165" y="44704"/>
                </a:lnTo>
                <a:lnTo>
                  <a:pt x="565023" y="40005"/>
                </a:lnTo>
                <a:lnTo>
                  <a:pt x="566928" y="36576"/>
                </a:lnTo>
                <a:lnTo>
                  <a:pt x="566928" y="32004"/>
                </a:lnTo>
                <a:lnTo>
                  <a:pt x="566928" y="27178"/>
                </a:lnTo>
                <a:close/>
              </a:path>
              <a:path w="1176654" h="45720">
                <a:moveTo>
                  <a:pt x="644652" y="1524"/>
                </a:moveTo>
                <a:lnTo>
                  <a:pt x="609600" y="1524"/>
                </a:lnTo>
                <a:lnTo>
                  <a:pt x="609600" y="8128"/>
                </a:lnTo>
                <a:lnTo>
                  <a:pt x="623316" y="8128"/>
                </a:lnTo>
                <a:lnTo>
                  <a:pt x="623316" y="45720"/>
                </a:lnTo>
                <a:lnTo>
                  <a:pt x="630936" y="45720"/>
                </a:lnTo>
                <a:lnTo>
                  <a:pt x="630936" y="8128"/>
                </a:lnTo>
                <a:lnTo>
                  <a:pt x="644652" y="8128"/>
                </a:lnTo>
                <a:lnTo>
                  <a:pt x="644652" y="1524"/>
                </a:lnTo>
                <a:close/>
              </a:path>
              <a:path w="1176654" h="45720">
                <a:moveTo>
                  <a:pt x="720852" y="45720"/>
                </a:moveTo>
                <a:lnTo>
                  <a:pt x="716318" y="34036"/>
                </a:lnTo>
                <a:lnTo>
                  <a:pt x="714044" y="28194"/>
                </a:lnTo>
                <a:lnTo>
                  <a:pt x="706653" y="9144"/>
                </a:lnTo>
                <a:lnTo>
                  <a:pt x="706247" y="8102"/>
                </a:lnTo>
                <a:lnTo>
                  <a:pt x="706247" y="28194"/>
                </a:lnTo>
                <a:lnTo>
                  <a:pt x="692531" y="28194"/>
                </a:lnTo>
                <a:lnTo>
                  <a:pt x="699389" y="9144"/>
                </a:lnTo>
                <a:lnTo>
                  <a:pt x="699516" y="9144"/>
                </a:lnTo>
                <a:lnTo>
                  <a:pt x="706247" y="28194"/>
                </a:lnTo>
                <a:lnTo>
                  <a:pt x="706247" y="8102"/>
                </a:lnTo>
                <a:lnTo>
                  <a:pt x="703707" y="1524"/>
                </a:lnTo>
                <a:lnTo>
                  <a:pt x="695325" y="1524"/>
                </a:lnTo>
                <a:lnTo>
                  <a:pt x="678180" y="45720"/>
                </a:lnTo>
                <a:lnTo>
                  <a:pt x="686308" y="45720"/>
                </a:lnTo>
                <a:lnTo>
                  <a:pt x="690499" y="34036"/>
                </a:lnTo>
                <a:lnTo>
                  <a:pt x="708279" y="34036"/>
                </a:lnTo>
                <a:lnTo>
                  <a:pt x="712470" y="45720"/>
                </a:lnTo>
                <a:lnTo>
                  <a:pt x="720852" y="45720"/>
                </a:lnTo>
                <a:close/>
              </a:path>
              <a:path w="1176654" h="45720">
                <a:moveTo>
                  <a:pt x="772655" y="1524"/>
                </a:moveTo>
                <a:lnTo>
                  <a:pt x="765048" y="1524"/>
                </a:lnTo>
                <a:lnTo>
                  <a:pt x="765048" y="45720"/>
                </a:lnTo>
                <a:lnTo>
                  <a:pt x="772655" y="45720"/>
                </a:lnTo>
                <a:lnTo>
                  <a:pt x="772655" y="1524"/>
                </a:lnTo>
                <a:close/>
              </a:path>
              <a:path w="1176654" h="45720">
                <a:moveTo>
                  <a:pt x="859536" y="1524"/>
                </a:moveTo>
                <a:lnTo>
                  <a:pt x="852424" y="1524"/>
                </a:lnTo>
                <a:lnTo>
                  <a:pt x="852424" y="34036"/>
                </a:lnTo>
                <a:lnTo>
                  <a:pt x="832485" y="1524"/>
                </a:lnTo>
                <a:lnTo>
                  <a:pt x="824484" y="1524"/>
                </a:lnTo>
                <a:lnTo>
                  <a:pt x="824484" y="45720"/>
                </a:lnTo>
                <a:lnTo>
                  <a:pt x="831596" y="45720"/>
                </a:lnTo>
                <a:lnTo>
                  <a:pt x="831596" y="13208"/>
                </a:lnTo>
                <a:lnTo>
                  <a:pt x="831977" y="13208"/>
                </a:lnTo>
                <a:lnTo>
                  <a:pt x="851789" y="45720"/>
                </a:lnTo>
                <a:lnTo>
                  <a:pt x="859536" y="45720"/>
                </a:lnTo>
                <a:lnTo>
                  <a:pt x="859536" y="1524"/>
                </a:lnTo>
                <a:close/>
              </a:path>
              <a:path w="1176654" h="45720">
                <a:moveTo>
                  <a:pt x="938784" y="38989"/>
                </a:moveTo>
                <a:lnTo>
                  <a:pt x="916178" y="38989"/>
                </a:lnTo>
                <a:lnTo>
                  <a:pt x="916178" y="1524"/>
                </a:lnTo>
                <a:lnTo>
                  <a:pt x="908304" y="1524"/>
                </a:lnTo>
                <a:lnTo>
                  <a:pt x="908304" y="45720"/>
                </a:lnTo>
                <a:lnTo>
                  <a:pt x="938784" y="45720"/>
                </a:lnTo>
                <a:lnTo>
                  <a:pt x="938784" y="38989"/>
                </a:lnTo>
                <a:close/>
              </a:path>
              <a:path w="1176654" h="45720">
                <a:moveTo>
                  <a:pt x="1014984" y="38989"/>
                </a:moveTo>
                <a:lnTo>
                  <a:pt x="990727" y="38989"/>
                </a:lnTo>
                <a:lnTo>
                  <a:pt x="990727" y="26035"/>
                </a:lnTo>
                <a:lnTo>
                  <a:pt x="1012825" y="26035"/>
                </a:lnTo>
                <a:lnTo>
                  <a:pt x="1012825" y="19812"/>
                </a:lnTo>
                <a:lnTo>
                  <a:pt x="990727" y="19812"/>
                </a:lnTo>
                <a:lnTo>
                  <a:pt x="990727" y="8128"/>
                </a:lnTo>
                <a:lnTo>
                  <a:pt x="1014603" y="8128"/>
                </a:lnTo>
                <a:lnTo>
                  <a:pt x="1014603" y="1524"/>
                </a:lnTo>
                <a:lnTo>
                  <a:pt x="982980" y="1524"/>
                </a:lnTo>
                <a:lnTo>
                  <a:pt x="982980" y="45720"/>
                </a:lnTo>
                <a:lnTo>
                  <a:pt x="1014984" y="45720"/>
                </a:lnTo>
                <a:lnTo>
                  <a:pt x="1014984" y="38989"/>
                </a:lnTo>
                <a:close/>
              </a:path>
              <a:path w="1176654" h="45720">
                <a:moveTo>
                  <a:pt x="1095756" y="27178"/>
                </a:moveTo>
                <a:lnTo>
                  <a:pt x="1093470" y="23749"/>
                </a:lnTo>
                <a:lnTo>
                  <a:pt x="1089025" y="21590"/>
                </a:lnTo>
                <a:lnTo>
                  <a:pt x="1084834" y="20447"/>
                </a:lnTo>
                <a:lnTo>
                  <a:pt x="1072134" y="16764"/>
                </a:lnTo>
                <a:lnTo>
                  <a:pt x="1069848" y="14732"/>
                </a:lnTo>
                <a:lnTo>
                  <a:pt x="1069848" y="9906"/>
                </a:lnTo>
                <a:lnTo>
                  <a:pt x="1070737" y="8509"/>
                </a:lnTo>
                <a:lnTo>
                  <a:pt x="1072388" y="7493"/>
                </a:lnTo>
                <a:lnTo>
                  <a:pt x="1073785" y="6604"/>
                </a:lnTo>
                <a:lnTo>
                  <a:pt x="1075563" y="6223"/>
                </a:lnTo>
                <a:lnTo>
                  <a:pt x="1083564" y="6223"/>
                </a:lnTo>
                <a:lnTo>
                  <a:pt x="1086739" y="8763"/>
                </a:lnTo>
                <a:lnTo>
                  <a:pt x="1086993" y="13970"/>
                </a:lnTo>
                <a:lnTo>
                  <a:pt x="1094486" y="13970"/>
                </a:lnTo>
                <a:lnTo>
                  <a:pt x="1094486" y="9398"/>
                </a:lnTo>
                <a:lnTo>
                  <a:pt x="1092949" y="6223"/>
                </a:lnTo>
                <a:lnTo>
                  <a:pt x="1092835" y="5969"/>
                </a:lnTo>
                <a:lnTo>
                  <a:pt x="1089533" y="3429"/>
                </a:lnTo>
                <a:lnTo>
                  <a:pt x="1086485" y="1143"/>
                </a:lnTo>
                <a:lnTo>
                  <a:pt x="1082675" y="0"/>
                </a:lnTo>
                <a:lnTo>
                  <a:pt x="1073785" y="0"/>
                </a:lnTo>
                <a:lnTo>
                  <a:pt x="1070229" y="1016"/>
                </a:lnTo>
                <a:lnTo>
                  <a:pt x="1064006" y="5588"/>
                </a:lnTo>
                <a:lnTo>
                  <a:pt x="1062355" y="8763"/>
                </a:lnTo>
                <a:lnTo>
                  <a:pt x="1062355" y="17526"/>
                </a:lnTo>
                <a:lnTo>
                  <a:pt x="1064641" y="20828"/>
                </a:lnTo>
                <a:lnTo>
                  <a:pt x="1069086" y="22860"/>
                </a:lnTo>
                <a:lnTo>
                  <a:pt x="1073150" y="24130"/>
                </a:lnTo>
                <a:lnTo>
                  <a:pt x="1081532" y="26416"/>
                </a:lnTo>
                <a:lnTo>
                  <a:pt x="1085977" y="27686"/>
                </a:lnTo>
                <a:lnTo>
                  <a:pt x="1088263" y="29845"/>
                </a:lnTo>
                <a:lnTo>
                  <a:pt x="1088174" y="35306"/>
                </a:lnTo>
                <a:lnTo>
                  <a:pt x="1087247" y="36830"/>
                </a:lnTo>
                <a:lnTo>
                  <a:pt x="1085342" y="37973"/>
                </a:lnTo>
                <a:lnTo>
                  <a:pt x="1083564" y="38989"/>
                </a:lnTo>
                <a:lnTo>
                  <a:pt x="1081532" y="39497"/>
                </a:lnTo>
                <a:lnTo>
                  <a:pt x="1075944" y="39497"/>
                </a:lnTo>
                <a:lnTo>
                  <a:pt x="1073404" y="38735"/>
                </a:lnTo>
                <a:lnTo>
                  <a:pt x="1071499" y="37338"/>
                </a:lnTo>
                <a:lnTo>
                  <a:pt x="1069340" y="35687"/>
                </a:lnTo>
                <a:lnTo>
                  <a:pt x="1068197" y="33274"/>
                </a:lnTo>
                <a:lnTo>
                  <a:pt x="1068197" y="30226"/>
                </a:lnTo>
                <a:lnTo>
                  <a:pt x="1060704" y="30226"/>
                </a:lnTo>
                <a:lnTo>
                  <a:pt x="1060831" y="35306"/>
                </a:lnTo>
                <a:lnTo>
                  <a:pt x="1062609" y="39243"/>
                </a:lnTo>
                <a:lnTo>
                  <a:pt x="1066038" y="41910"/>
                </a:lnTo>
                <a:lnTo>
                  <a:pt x="1069213" y="44450"/>
                </a:lnTo>
                <a:lnTo>
                  <a:pt x="1073404" y="45720"/>
                </a:lnTo>
                <a:lnTo>
                  <a:pt x="1083437" y="45720"/>
                </a:lnTo>
                <a:lnTo>
                  <a:pt x="1087374" y="44704"/>
                </a:lnTo>
                <a:lnTo>
                  <a:pt x="1093978" y="40005"/>
                </a:lnTo>
                <a:lnTo>
                  <a:pt x="1094232" y="39497"/>
                </a:lnTo>
                <a:lnTo>
                  <a:pt x="1095756" y="36576"/>
                </a:lnTo>
                <a:lnTo>
                  <a:pt x="1095756" y="27178"/>
                </a:lnTo>
                <a:close/>
              </a:path>
              <a:path w="1176654" h="45720">
                <a:moveTo>
                  <a:pt x="1176528" y="27178"/>
                </a:moveTo>
                <a:lnTo>
                  <a:pt x="1174242" y="23749"/>
                </a:lnTo>
                <a:lnTo>
                  <a:pt x="1169797" y="21590"/>
                </a:lnTo>
                <a:lnTo>
                  <a:pt x="1152906" y="16764"/>
                </a:lnTo>
                <a:lnTo>
                  <a:pt x="1150620" y="14732"/>
                </a:lnTo>
                <a:lnTo>
                  <a:pt x="1150620" y="9906"/>
                </a:lnTo>
                <a:lnTo>
                  <a:pt x="1151509" y="8509"/>
                </a:lnTo>
                <a:lnTo>
                  <a:pt x="1154557" y="6604"/>
                </a:lnTo>
                <a:lnTo>
                  <a:pt x="1156335" y="6223"/>
                </a:lnTo>
                <a:lnTo>
                  <a:pt x="1164336" y="6223"/>
                </a:lnTo>
                <a:lnTo>
                  <a:pt x="1167511" y="8763"/>
                </a:lnTo>
                <a:lnTo>
                  <a:pt x="1167765" y="13970"/>
                </a:lnTo>
                <a:lnTo>
                  <a:pt x="1175258" y="13970"/>
                </a:lnTo>
                <a:lnTo>
                  <a:pt x="1175258" y="9398"/>
                </a:lnTo>
                <a:lnTo>
                  <a:pt x="1173607" y="5969"/>
                </a:lnTo>
                <a:lnTo>
                  <a:pt x="1167257" y="1143"/>
                </a:lnTo>
                <a:lnTo>
                  <a:pt x="1163447" y="0"/>
                </a:lnTo>
                <a:lnTo>
                  <a:pt x="1154557" y="0"/>
                </a:lnTo>
                <a:lnTo>
                  <a:pt x="1151001" y="1016"/>
                </a:lnTo>
                <a:lnTo>
                  <a:pt x="1144778" y="5588"/>
                </a:lnTo>
                <a:lnTo>
                  <a:pt x="1143127" y="8763"/>
                </a:lnTo>
                <a:lnTo>
                  <a:pt x="1143127" y="17526"/>
                </a:lnTo>
                <a:lnTo>
                  <a:pt x="1145286" y="20828"/>
                </a:lnTo>
                <a:lnTo>
                  <a:pt x="1149858" y="22860"/>
                </a:lnTo>
                <a:lnTo>
                  <a:pt x="1154049" y="24130"/>
                </a:lnTo>
                <a:lnTo>
                  <a:pt x="1166749" y="27686"/>
                </a:lnTo>
                <a:lnTo>
                  <a:pt x="1169035" y="29845"/>
                </a:lnTo>
                <a:lnTo>
                  <a:pt x="1169035" y="35179"/>
                </a:lnTo>
                <a:lnTo>
                  <a:pt x="1168019" y="36830"/>
                </a:lnTo>
                <a:lnTo>
                  <a:pt x="1164336" y="38989"/>
                </a:lnTo>
                <a:lnTo>
                  <a:pt x="1162304" y="39497"/>
                </a:lnTo>
                <a:lnTo>
                  <a:pt x="1156716" y="39497"/>
                </a:lnTo>
                <a:lnTo>
                  <a:pt x="1154176" y="38735"/>
                </a:lnTo>
                <a:lnTo>
                  <a:pt x="1152144" y="37338"/>
                </a:lnTo>
                <a:lnTo>
                  <a:pt x="1150112" y="35687"/>
                </a:lnTo>
                <a:lnTo>
                  <a:pt x="1148969" y="33274"/>
                </a:lnTo>
                <a:lnTo>
                  <a:pt x="1148969" y="30226"/>
                </a:lnTo>
                <a:lnTo>
                  <a:pt x="1141476" y="30226"/>
                </a:lnTo>
                <a:lnTo>
                  <a:pt x="1141603" y="35306"/>
                </a:lnTo>
                <a:lnTo>
                  <a:pt x="1143381" y="39243"/>
                </a:lnTo>
                <a:lnTo>
                  <a:pt x="1149985" y="44450"/>
                </a:lnTo>
                <a:lnTo>
                  <a:pt x="1154176" y="45720"/>
                </a:lnTo>
                <a:lnTo>
                  <a:pt x="1164209" y="45720"/>
                </a:lnTo>
                <a:lnTo>
                  <a:pt x="1168019" y="44704"/>
                </a:lnTo>
                <a:lnTo>
                  <a:pt x="1171194" y="42545"/>
                </a:lnTo>
                <a:lnTo>
                  <a:pt x="1174750" y="40005"/>
                </a:lnTo>
                <a:lnTo>
                  <a:pt x="1176528" y="36576"/>
                </a:lnTo>
                <a:lnTo>
                  <a:pt x="1176528" y="32004"/>
                </a:lnTo>
                <a:lnTo>
                  <a:pt x="1176528" y="2717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34172" y="4533138"/>
            <a:ext cx="814958" cy="610361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01659" y="4832603"/>
            <a:ext cx="138302" cy="27774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23376" y="4848605"/>
            <a:ext cx="114300" cy="252603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8734807" y="4866894"/>
            <a:ext cx="88106" cy="43814"/>
          </a:xfrm>
          <a:custGeom>
            <a:avLst/>
            <a:gdLst/>
            <a:ahLst/>
            <a:cxnLst/>
            <a:rect l="l" t="t" r="r" b="b"/>
            <a:pathLst>
              <a:path w="117475" h="58420">
                <a:moveTo>
                  <a:pt x="54864" y="0"/>
                </a:moveTo>
                <a:lnTo>
                  <a:pt x="0" y="0"/>
                </a:lnTo>
                <a:lnTo>
                  <a:pt x="0" y="57912"/>
                </a:lnTo>
                <a:lnTo>
                  <a:pt x="54864" y="57912"/>
                </a:lnTo>
                <a:lnTo>
                  <a:pt x="54864" y="0"/>
                </a:lnTo>
                <a:close/>
              </a:path>
              <a:path w="117475" h="58420">
                <a:moveTo>
                  <a:pt x="117348" y="0"/>
                </a:moveTo>
                <a:lnTo>
                  <a:pt x="62484" y="0"/>
                </a:lnTo>
                <a:lnTo>
                  <a:pt x="62484" y="57912"/>
                </a:lnTo>
                <a:lnTo>
                  <a:pt x="117348" y="57912"/>
                </a:lnTo>
                <a:lnTo>
                  <a:pt x="1173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pic>
        <p:nvPicPr>
          <p:cNvPr id="27" name="bg 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733662" y="4865751"/>
            <a:ext cx="90297" cy="97154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734807" y="4918329"/>
            <a:ext cx="88106" cy="93821"/>
          </a:xfrm>
          <a:custGeom>
            <a:avLst/>
            <a:gdLst/>
            <a:ahLst/>
            <a:cxnLst/>
            <a:rect l="l" t="t" r="r" b="b"/>
            <a:pathLst>
              <a:path w="117475" h="125095">
                <a:moveTo>
                  <a:pt x="54864" y="67056"/>
                </a:moveTo>
                <a:lnTo>
                  <a:pt x="0" y="67056"/>
                </a:lnTo>
                <a:lnTo>
                  <a:pt x="0" y="124968"/>
                </a:lnTo>
                <a:lnTo>
                  <a:pt x="54864" y="124968"/>
                </a:lnTo>
                <a:lnTo>
                  <a:pt x="54864" y="67056"/>
                </a:lnTo>
                <a:close/>
              </a:path>
              <a:path w="117475" h="125095">
                <a:moveTo>
                  <a:pt x="54864" y="0"/>
                </a:moveTo>
                <a:lnTo>
                  <a:pt x="0" y="0"/>
                </a:lnTo>
                <a:lnTo>
                  <a:pt x="0" y="57912"/>
                </a:lnTo>
                <a:lnTo>
                  <a:pt x="54864" y="57912"/>
                </a:lnTo>
                <a:lnTo>
                  <a:pt x="54864" y="0"/>
                </a:lnTo>
                <a:close/>
              </a:path>
              <a:path w="117475" h="125095">
                <a:moveTo>
                  <a:pt x="117348" y="0"/>
                </a:moveTo>
                <a:lnTo>
                  <a:pt x="62484" y="0"/>
                </a:lnTo>
                <a:lnTo>
                  <a:pt x="62484" y="57912"/>
                </a:lnTo>
                <a:lnTo>
                  <a:pt x="117348" y="57912"/>
                </a:lnTo>
                <a:lnTo>
                  <a:pt x="1173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pic>
        <p:nvPicPr>
          <p:cNvPr id="29" name="bg 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733662" y="4917185"/>
            <a:ext cx="90297" cy="96012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780527" y="4967478"/>
            <a:ext cx="43433" cy="45720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733663" y="5017770"/>
            <a:ext cx="88012" cy="7543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27364" y="4717160"/>
            <a:ext cx="122301" cy="395478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67370" y="4785160"/>
            <a:ext cx="42290" cy="316049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36508" y="4714875"/>
            <a:ext cx="105155" cy="104013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676417" y="4783456"/>
            <a:ext cx="25337" cy="24002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695974" y="4788217"/>
            <a:ext cx="6191" cy="313373"/>
          </a:xfrm>
          <a:custGeom>
            <a:avLst/>
            <a:gdLst/>
            <a:ahLst/>
            <a:cxnLst/>
            <a:rect l="l" t="t" r="r" b="b"/>
            <a:pathLst>
              <a:path w="8254" h="417829">
                <a:moveTo>
                  <a:pt x="7645" y="12700"/>
                </a:moveTo>
                <a:lnTo>
                  <a:pt x="4660" y="12700"/>
                </a:lnTo>
                <a:lnTo>
                  <a:pt x="4660" y="0"/>
                </a:lnTo>
                <a:lnTo>
                  <a:pt x="0" y="0"/>
                </a:lnTo>
                <a:lnTo>
                  <a:pt x="0" y="12700"/>
                </a:lnTo>
                <a:lnTo>
                  <a:pt x="1333" y="12700"/>
                </a:lnTo>
                <a:lnTo>
                  <a:pt x="1333" y="417830"/>
                </a:lnTo>
                <a:lnTo>
                  <a:pt x="7645" y="417830"/>
                </a:lnTo>
                <a:lnTo>
                  <a:pt x="7645" y="12700"/>
                </a:lnTo>
                <a:close/>
              </a:path>
            </a:pathLst>
          </a:custGeom>
          <a:solidFill>
            <a:srgbClr val="FFFFFF">
              <a:alpha val="76861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pic>
        <p:nvPicPr>
          <p:cNvPr id="37" name="bg 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615933" y="5017769"/>
            <a:ext cx="146304" cy="94869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655939" y="5086349"/>
            <a:ext cx="66294" cy="14858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8703944" y="5086349"/>
            <a:ext cx="9525" cy="12859"/>
          </a:xfrm>
          <a:custGeom>
            <a:avLst/>
            <a:gdLst/>
            <a:ahLst/>
            <a:cxnLst/>
            <a:rect l="l" t="t" r="r" b="b"/>
            <a:pathLst>
              <a:path w="12700" h="17145">
                <a:moveTo>
                  <a:pt x="0" y="16765"/>
                </a:moveTo>
                <a:lnTo>
                  <a:pt x="12192" y="16765"/>
                </a:lnTo>
                <a:lnTo>
                  <a:pt x="12192" y="0"/>
                </a:lnTo>
                <a:lnTo>
                  <a:pt x="0" y="0"/>
                </a:lnTo>
                <a:lnTo>
                  <a:pt x="0" y="16765"/>
                </a:lnTo>
                <a:close/>
              </a:path>
            </a:pathLst>
          </a:custGeom>
          <a:solidFill>
            <a:srgbClr val="FFFFFF">
              <a:alpha val="76861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pic>
        <p:nvPicPr>
          <p:cNvPr id="40" name="bg object 4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821673" y="4881752"/>
            <a:ext cx="115443" cy="22860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843391" y="4897754"/>
            <a:ext cx="91440" cy="203454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851392" y="4912614"/>
            <a:ext cx="72009" cy="77724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851392" y="4952620"/>
            <a:ext cx="72009" cy="7886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889110" y="4993768"/>
            <a:ext cx="34290" cy="37718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51392" y="5034914"/>
            <a:ext cx="70866" cy="60579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762237" y="4989194"/>
            <a:ext cx="114300" cy="122301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802242" y="5057774"/>
            <a:ext cx="34290" cy="42290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748522" y="4956047"/>
            <a:ext cx="140588" cy="136017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788241" y="5004053"/>
            <a:ext cx="111156" cy="107442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836533" y="5072633"/>
            <a:ext cx="22859" cy="27432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788526" y="4982336"/>
            <a:ext cx="118872" cy="116586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828341" y="5050784"/>
            <a:ext cx="39053" cy="36708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878823" y="5010911"/>
            <a:ext cx="118872" cy="129159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916543" y="5004053"/>
            <a:ext cx="101726" cy="107442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57420" y="5072633"/>
            <a:ext cx="20845" cy="27432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07398" y="4982336"/>
            <a:ext cx="118872" cy="116586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947213" y="5050784"/>
            <a:ext cx="39053" cy="36708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284464" y="4960620"/>
            <a:ext cx="64008" cy="140588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8290179" y="4969764"/>
            <a:ext cx="50291" cy="5486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8290179" y="4998339"/>
            <a:ext cx="50291" cy="54864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8290179" y="5025771"/>
            <a:ext cx="50291" cy="72008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8337043" y="4988051"/>
            <a:ext cx="137159" cy="128016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8361044" y="4976621"/>
            <a:ext cx="124587" cy="134874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401050" y="5045201"/>
            <a:ext cx="44576" cy="54863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343900" y="4934330"/>
            <a:ext cx="158876" cy="153161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8327899" y="4994909"/>
            <a:ext cx="134873" cy="117729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367903" y="5063489"/>
            <a:ext cx="30861" cy="37719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316468" y="4965192"/>
            <a:ext cx="133730" cy="130302"/>
          </a:xfrm>
          <a:prstGeom prst="rect">
            <a:avLst/>
          </a:prstGeom>
        </p:spPr>
      </p:pic>
      <p:pic>
        <p:nvPicPr>
          <p:cNvPr id="69" name="bg object 69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356187" y="5033591"/>
            <a:ext cx="54007" cy="50473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8234172" y="5001767"/>
            <a:ext cx="44576" cy="99440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37602" y="5007482"/>
            <a:ext cx="36575" cy="40005"/>
          </a:xfrm>
          <a:prstGeom prst="rect">
            <a:avLst/>
          </a:prstGeom>
        </p:spPr>
      </p:pic>
      <p:pic>
        <p:nvPicPr>
          <p:cNvPr id="72" name="bg object 72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8237602" y="5028057"/>
            <a:ext cx="36575" cy="38861"/>
          </a:xfrm>
          <a:prstGeom prst="rect">
            <a:avLst/>
          </a:prstGeom>
        </p:spPr>
      </p:pic>
      <p:pic>
        <p:nvPicPr>
          <p:cNvPr id="73" name="bg object 73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8237602" y="5047487"/>
            <a:ext cx="36575" cy="51435"/>
          </a:xfrm>
          <a:prstGeom prst="rect">
            <a:avLst/>
          </a:prstGeom>
        </p:spPr>
      </p:pic>
      <p:pic>
        <p:nvPicPr>
          <p:cNvPr id="74" name="bg object 74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8363330" y="4765167"/>
            <a:ext cx="122301" cy="209168"/>
          </a:xfrm>
          <a:prstGeom prst="rect">
            <a:avLst/>
          </a:prstGeom>
        </p:spPr>
      </p:pic>
      <p:pic>
        <p:nvPicPr>
          <p:cNvPr id="75" name="bg object 75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8365617" y="4783456"/>
            <a:ext cx="116586" cy="131444"/>
          </a:xfrm>
          <a:prstGeom prst="rect">
            <a:avLst/>
          </a:prstGeom>
        </p:spPr>
      </p:pic>
      <p:pic>
        <p:nvPicPr>
          <p:cNvPr id="76" name="bg object 76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8393322" y="4810886"/>
            <a:ext cx="61401" cy="76581"/>
          </a:xfrm>
          <a:prstGeom prst="rect">
            <a:avLst/>
          </a:prstGeom>
        </p:spPr>
      </p:pic>
      <p:pic>
        <p:nvPicPr>
          <p:cNvPr id="77" name="bg object 77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8462676" y="4593170"/>
            <a:ext cx="185499" cy="510759"/>
          </a:xfrm>
          <a:prstGeom prst="rect">
            <a:avLst/>
          </a:prstGeom>
        </p:spPr>
      </p:pic>
      <p:sp>
        <p:nvSpPr>
          <p:cNvPr id="78" name="bg object 78"/>
          <p:cNvSpPr/>
          <p:nvPr/>
        </p:nvSpPr>
        <p:spPr>
          <a:xfrm>
            <a:off x="8634889" y="4780025"/>
            <a:ext cx="51911" cy="19526"/>
          </a:xfrm>
          <a:custGeom>
            <a:avLst/>
            <a:gdLst/>
            <a:ahLst/>
            <a:cxnLst/>
            <a:rect l="l" t="t" r="r" b="b"/>
            <a:pathLst>
              <a:path w="69215" h="26035">
                <a:moveTo>
                  <a:pt x="62103" y="0"/>
                </a:moveTo>
                <a:lnTo>
                  <a:pt x="8763" y="13106"/>
                </a:lnTo>
                <a:lnTo>
                  <a:pt x="0" y="16548"/>
                </a:lnTo>
                <a:lnTo>
                  <a:pt x="635" y="25907"/>
                </a:lnTo>
                <a:lnTo>
                  <a:pt x="18244" y="21064"/>
                </a:lnTo>
                <a:lnTo>
                  <a:pt x="36829" y="17541"/>
                </a:lnTo>
                <a:lnTo>
                  <a:pt x="54463" y="14481"/>
                </a:lnTo>
                <a:lnTo>
                  <a:pt x="69215" y="11023"/>
                </a:lnTo>
                <a:lnTo>
                  <a:pt x="69215" y="5499"/>
                </a:lnTo>
                <a:lnTo>
                  <a:pt x="62103" y="0"/>
                </a:lnTo>
                <a:close/>
              </a:path>
            </a:pathLst>
          </a:custGeom>
          <a:solidFill>
            <a:srgbClr val="FFFFFF">
              <a:alpha val="30195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pic>
        <p:nvPicPr>
          <p:cNvPr id="79" name="bg object 79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8649081" y="4596002"/>
            <a:ext cx="168020" cy="206883"/>
          </a:xfrm>
          <a:prstGeom prst="rect">
            <a:avLst/>
          </a:prstGeom>
        </p:spPr>
      </p:pic>
      <p:pic>
        <p:nvPicPr>
          <p:cNvPr id="80" name="bg object 8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8689085" y="4664583"/>
            <a:ext cx="88011" cy="126873"/>
          </a:xfrm>
          <a:prstGeom prst="rect">
            <a:avLst/>
          </a:prstGeom>
        </p:spPr>
      </p:pic>
      <p:pic>
        <p:nvPicPr>
          <p:cNvPr id="81" name="bg object 81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8649081" y="4596002"/>
            <a:ext cx="168020" cy="206883"/>
          </a:xfrm>
          <a:prstGeom prst="rect">
            <a:avLst/>
          </a:prstGeom>
        </p:spPr>
      </p:pic>
      <p:pic>
        <p:nvPicPr>
          <p:cNvPr id="82" name="bg object 82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8689467" y="4664811"/>
            <a:ext cx="88011" cy="126511"/>
          </a:xfrm>
          <a:prstGeom prst="rect">
            <a:avLst/>
          </a:prstGeom>
        </p:spPr>
      </p:pic>
      <p:sp>
        <p:nvSpPr>
          <p:cNvPr id="83" name="bg object 83"/>
          <p:cNvSpPr/>
          <p:nvPr/>
        </p:nvSpPr>
        <p:spPr>
          <a:xfrm>
            <a:off x="8758809" y="4664583"/>
            <a:ext cx="18574" cy="20955"/>
          </a:xfrm>
          <a:custGeom>
            <a:avLst/>
            <a:gdLst/>
            <a:ahLst/>
            <a:cxnLst/>
            <a:rect l="l" t="t" r="r" b="b"/>
            <a:pathLst>
              <a:path w="24765" h="27939">
                <a:moveTo>
                  <a:pt x="15240" y="19291"/>
                </a:moveTo>
                <a:lnTo>
                  <a:pt x="6858" y="13716"/>
                </a:lnTo>
                <a:lnTo>
                  <a:pt x="0" y="21005"/>
                </a:lnTo>
                <a:lnTo>
                  <a:pt x="9652" y="27432"/>
                </a:lnTo>
                <a:lnTo>
                  <a:pt x="15240" y="19291"/>
                </a:lnTo>
                <a:close/>
              </a:path>
              <a:path w="24765" h="27939">
                <a:moveTo>
                  <a:pt x="24384" y="3975"/>
                </a:moveTo>
                <a:lnTo>
                  <a:pt x="18796" y="0"/>
                </a:lnTo>
                <a:lnTo>
                  <a:pt x="12192" y="7378"/>
                </a:lnTo>
                <a:lnTo>
                  <a:pt x="19050" y="12192"/>
                </a:lnTo>
                <a:lnTo>
                  <a:pt x="24384" y="39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pic>
        <p:nvPicPr>
          <p:cNvPr id="84" name="bg object 84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8501633" y="4706874"/>
            <a:ext cx="229743" cy="107442"/>
          </a:xfrm>
          <a:prstGeom prst="rect">
            <a:avLst/>
          </a:prstGeom>
        </p:spPr>
      </p:pic>
      <p:pic>
        <p:nvPicPr>
          <p:cNvPr id="85" name="bg object 85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8541639" y="4775453"/>
            <a:ext cx="149733" cy="27432"/>
          </a:xfrm>
          <a:prstGeom prst="rect">
            <a:avLst/>
          </a:prstGeom>
        </p:spPr>
      </p:pic>
      <p:pic>
        <p:nvPicPr>
          <p:cNvPr id="86" name="bg object 86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8501633" y="4706875"/>
            <a:ext cx="229743" cy="96011"/>
          </a:xfrm>
          <a:prstGeom prst="rect">
            <a:avLst/>
          </a:prstGeom>
        </p:spPr>
      </p:pic>
      <p:pic>
        <p:nvPicPr>
          <p:cNvPr id="87" name="bg object 87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8541640" y="4775301"/>
            <a:ext cx="149447" cy="15821"/>
          </a:xfrm>
          <a:prstGeom prst="rect">
            <a:avLst/>
          </a:prstGeom>
        </p:spPr>
      </p:pic>
      <p:sp>
        <p:nvSpPr>
          <p:cNvPr id="88" name="bg object 88"/>
          <p:cNvSpPr/>
          <p:nvPr/>
        </p:nvSpPr>
        <p:spPr>
          <a:xfrm>
            <a:off x="8541639" y="4775453"/>
            <a:ext cx="20955" cy="9525"/>
          </a:xfrm>
          <a:custGeom>
            <a:avLst/>
            <a:gdLst/>
            <a:ahLst/>
            <a:cxnLst/>
            <a:rect l="l" t="t" r="r" b="b"/>
            <a:pathLst>
              <a:path w="27940" h="12700">
                <a:moveTo>
                  <a:pt x="9144" y="698"/>
                </a:moveTo>
                <a:lnTo>
                  <a:pt x="508" y="0"/>
                </a:lnTo>
                <a:lnTo>
                  <a:pt x="0" y="6934"/>
                </a:lnTo>
                <a:lnTo>
                  <a:pt x="8636" y="9144"/>
                </a:lnTo>
                <a:lnTo>
                  <a:pt x="9144" y="698"/>
                </a:lnTo>
                <a:close/>
              </a:path>
              <a:path w="27940" h="12700">
                <a:moveTo>
                  <a:pt x="27432" y="2159"/>
                </a:moveTo>
                <a:lnTo>
                  <a:pt x="18923" y="1524"/>
                </a:lnTo>
                <a:lnTo>
                  <a:pt x="18288" y="10223"/>
                </a:lnTo>
                <a:lnTo>
                  <a:pt x="26670" y="12192"/>
                </a:lnTo>
                <a:lnTo>
                  <a:pt x="27432" y="2159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pic>
        <p:nvPicPr>
          <p:cNvPr id="89" name="bg object 89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8647937" y="4720590"/>
            <a:ext cx="149733" cy="216027"/>
          </a:xfrm>
          <a:prstGeom prst="rect">
            <a:avLst/>
          </a:prstGeom>
        </p:spPr>
      </p:pic>
      <p:pic>
        <p:nvPicPr>
          <p:cNvPr id="90" name="bg object 90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8687942" y="4789169"/>
            <a:ext cx="69723" cy="136017"/>
          </a:xfrm>
          <a:prstGeom prst="rect">
            <a:avLst/>
          </a:prstGeom>
        </p:spPr>
      </p:pic>
      <p:pic>
        <p:nvPicPr>
          <p:cNvPr id="91" name="bg object 91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8647937" y="4720590"/>
            <a:ext cx="149733" cy="216027"/>
          </a:xfrm>
          <a:prstGeom prst="rect">
            <a:avLst/>
          </a:prstGeom>
        </p:spPr>
      </p:pic>
      <p:pic>
        <p:nvPicPr>
          <p:cNvPr id="92" name="bg object 92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8687752" y="4788713"/>
            <a:ext cx="69722" cy="136721"/>
          </a:xfrm>
          <a:prstGeom prst="rect">
            <a:avLst/>
          </a:prstGeom>
        </p:spPr>
      </p:pic>
      <p:sp>
        <p:nvSpPr>
          <p:cNvPr id="93" name="bg object 93"/>
          <p:cNvSpPr/>
          <p:nvPr/>
        </p:nvSpPr>
        <p:spPr>
          <a:xfrm>
            <a:off x="8743951" y="4903470"/>
            <a:ext cx="13811" cy="21907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12192" y="8369"/>
                </a:moveTo>
                <a:lnTo>
                  <a:pt x="9525" y="0"/>
                </a:lnTo>
                <a:lnTo>
                  <a:pt x="0" y="4368"/>
                </a:lnTo>
                <a:lnTo>
                  <a:pt x="3937" y="12192"/>
                </a:lnTo>
                <a:lnTo>
                  <a:pt x="12192" y="8369"/>
                </a:lnTo>
                <a:close/>
              </a:path>
              <a:path w="18415" h="29209">
                <a:moveTo>
                  <a:pt x="18288" y="25984"/>
                </a:moveTo>
                <a:lnTo>
                  <a:pt x="15367" y="16764"/>
                </a:lnTo>
                <a:lnTo>
                  <a:pt x="7620" y="20358"/>
                </a:lnTo>
                <a:lnTo>
                  <a:pt x="11938" y="28956"/>
                </a:lnTo>
                <a:lnTo>
                  <a:pt x="18288" y="25984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pic>
        <p:nvPicPr>
          <p:cNvPr id="94" name="bg object 94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8637652" y="4705731"/>
            <a:ext cx="107441" cy="107442"/>
          </a:xfrm>
          <a:prstGeom prst="rect">
            <a:avLst/>
          </a:prstGeom>
        </p:spPr>
      </p:pic>
      <p:pic>
        <p:nvPicPr>
          <p:cNvPr id="95" name="bg object 95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8677656" y="4774311"/>
            <a:ext cx="27431" cy="2743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1234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7E7E7E"/>
                </a:solidFill>
                <a:latin typeface="Arial MT"/>
                <a:cs typeface="Arial MT"/>
              </a:defRPr>
            </a:lvl1pPr>
          </a:lstStyle>
          <a:p>
            <a:pPr marL="28575"/>
            <a:fld id="{81D60167-4931-47E6-BA6A-407CBD079E47}" type="slidenum">
              <a:rPr lang="en-IN" spc="-4" smtClean="0"/>
              <a:pPr marL="28575"/>
              <a:t>‹#›</a:t>
            </a:fld>
            <a:endParaRPr lang="en-IN" spc="-4" dirty="0"/>
          </a:p>
        </p:txBody>
      </p:sp>
    </p:spTree>
    <p:extLst>
      <p:ext uri="{BB962C8B-B14F-4D97-AF65-F5344CB8AC3E}">
        <p14:creationId xmlns:p14="http://schemas.microsoft.com/office/powerpoint/2010/main" val="68342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0C4"/>
              </a:buClr>
              <a:buSzPts val="2800"/>
              <a:buFont typeface="Poppins ExtraLight"/>
              <a:buNone/>
              <a:defRPr>
                <a:solidFill>
                  <a:srgbClr val="0050C4"/>
                </a:solidFill>
                <a:latin typeface="Poppins ExtraLight"/>
                <a:ea typeface="Poppins ExtraLight"/>
                <a:cs typeface="Poppins ExtraLight"/>
                <a:sym typeface="Poppin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Poppins Light"/>
              <a:buChar char="●"/>
              <a:defRPr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Char char="○"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Char char="■"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Char char="●"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Char char="○"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Char char="■"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Char char="●"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Char char="○"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Char char="■"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88975" y="120900"/>
            <a:ext cx="1232175" cy="2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1.jpg"/><Relationship Id="rId5" Type="http://schemas.openxmlformats.org/officeDocument/2006/relationships/image" Target="../media/image160.jpg"/><Relationship Id="rId4" Type="http://schemas.openxmlformats.org/officeDocument/2006/relationships/image" Target="../media/image1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5.jpg"/><Relationship Id="rId5" Type="http://schemas.openxmlformats.org/officeDocument/2006/relationships/image" Target="../media/image164.jpg"/><Relationship Id="rId4" Type="http://schemas.openxmlformats.org/officeDocument/2006/relationships/image" Target="../media/image16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9.png"/><Relationship Id="rId11" Type="http://schemas.openxmlformats.org/officeDocument/2006/relationships/image" Target="../media/image174.svg"/><Relationship Id="rId5" Type="http://schemas.openxmlformats.org/officeDocument/2006/relationships/image" Target="../media/image168.sv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mayank.agarwal@jindalstainless.co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26" Type="http://schemas.openxmlformats.org/officeDocument/2006/relationships/image" Target="../media/image99.png"/><Relationship Id="rId3" Type="http://schemas.openxmlformats.org/officeDocument/2006/relationships/image" Target="../media/image77.png"/><Relationship Id="rId21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5" Type="http://schemas.openxmlformats.org/officeDocument/2006/relationships/image" Target="../media/image98.png"/><Relationship Id="rId2" Type="http://schemas.openxmlformats.org/officeDocument/2006/relationships/image" Target="../media/image76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24" Type="http://schemas.openxmlformats.org/officeDocument/2006/relationships/image" Target="../media/image97.png"/><Relationship Id="rId5" Type="http://schemas.openxmlformats.org/officeDocument/2006/relationships/image" Target="../media/image31.png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28" Type="http://schemas.openxmlformats.org/officeDocument/2006/relationships/image" Target="../media/image101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31" Type="http://schemas.openxmlformats.org/officeDocument/2006/relationships/image" Target="../media/image104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Relationship Id="rId27" Type="http://schemas.openxmlformats.org/officeDocument/2006/relationships/image" Target="../media/image100.png"/><Relationship Id="rId30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.png"/><Relationship Id="rId21" Type="http://schemas.openxmlformats.org/officeDocument/2006/relationships/image" Target="../media/image114.png"/><Relationship Id="rId42" Type="http://schemas.openxmlformats.org/officeDocument/2006/relationships/image" Target="../media/image40.png"/><Relationship Id="rId47" Type="http://schemas.openxmlformats.org/officeDocument/2006/relationships/image" Target="../media/image123.png"/><Relationship Id="rId63" Type="http://schemas.openxmlformats.org/officeDocument/2006/relationships/image" Target="../media/image131.png"/><Relationship Id="rId68" Type="http://schemas.openxmlformats.org/officeDocument/2006/relationships/image" Target="../media/image66.png"/><Relationship Id="rId2" Type="http://schemas.openxmlformats.org/officeDocument/2006/relationships/image" Target="../media/image76.png"/><Relationship Id="rId16" Type="http://schemas.openxmlformats.org/officeDocument/2006/relationships/image" Target="../media/image12.png"/><Relationship Id="rId29" Type="http://schemas.openxmlformats.org/officeDocument/2006/relationships/image" Target="../media/image25.png"/><Relationship Id="rId11" Type="http://schemas.openxmlformats.org/officeDocument/2006/relationships/image" Target="../media/image111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119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126.png"/><Relationship Id="rId58" Type="http://schemas.openxmlformats.org/officeDocument/2006/relationships/image" Target="../media/image56.png"/><Relationship Id="rId66" Type="http://schemas.openxmlformats.org/officeDocument/2006/relationships/image" Target="../media/image64.png"/><Relationship Id="rId74" Type="http://schemas.openxmlformats.org/officeDocument/2006/relationships/image" Target="../media/image136.png"/><Relationship Id="rId5" Type="http://schemas.openxmlformats.org/officeDocument/2006/relationships/image" Target="../media/image31.png"/><Relationship Id="rId61" Type="http://schemas.openxmlformats.org/officeDocument/2006/relationships/image" Target="../media/image130.png"/><Relationship Id="rId19" Type="http://schemas.openxmlformats.org/officeDocument/2006/relationships/image" Target="../media/image113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56" Type="http://schemas.openxmlformats.org/officeDocument/2006/relationships/image" Target="../media/image128.png"/><Relationship Id="rId64" Type="http://schemas.openxmlformats.org/officeDocument/2006/relationships/image" Target="../media/image62.png"/><Relationship Id="rId69" Type="http://schemas.openxmlformats.org/officeDocument/2006/relationships/image" Target="../media/image132.png"/><Relationship Id="rId8" Type="http://schemas.openxmlformats.org/officeDocument/2006/relationships/image" Target="../media/image108.png"/><Relationship Id="rId51" Type="http://schemas.openxmlformats.org/officeDocument/2006/relationships/image" Target="../media/image49.png"/><Relationship Id="rId72" Type="http://schemas.openxmlformats.org/officeDocument/2006/relationships/image" Target="../media/image134.png"/><Relationship Id="rId3" Type="http://schemas.openxmlformats.org/officeDocument/2006/relationships/image" Target="../media/image77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115.png"/><Relationship Id="rId33" Type="http://schemas.openxmlformats.org/officeDocument/2006/relationships/image" Target="../media/image117.png"/><Relationship Id="rId38" Type="http://schemas.openxmlformats.org/officeDocument/2006/relationships/image" Target="../media/image120.png"/><Relationship Id="rId46" Type="http://schemas.openxmlformats.org/officeDocument/2006/relationships/image" Target="../media/image122.png"/><Relationship Id="rId59" Type="http://schemas.openxmlformats.org/officeDocument/2006/relationships/image" Target="../media/image57.png"/><Relationship Id="rId67" Type="http://schemas.openxmlformats.org/officeDocument/2006/relationships/image" Target="../media/image65.png"/><Relationship Id="rId20" Type="http://schemas.openxmlformats.org/officeDocument/2006/relationships/image" Target="../media/image16.png"/><Relationship Id="rId41" Type="http://schemas.openxmlformats.org/officeDocument/2006/relationships/image" Target="../media/image39.png"/><Relationship Id="rId54" Type="http://schemas.openxmlformats.org/officeDocument/2006/relationships/image" Target="../media/image127.png"/><Relationship Id="rId62" Type="http://schemas.openxmlformats.org/officeDocument/2006/relationships/image" Target="../media/image60.png"/><Relationship Id="rId70" Type="http://schemas.openxmlformats.org/officeDocument/2006/relationships/image" Target="../media/image68.png"/><Relationship Id="rId75" Type="http://schemas.openxmlformats.org/officeDocument/2006/relationships/image" Target="../media/image1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4.png"/><Relationship Id="rId49" Type="http://schemas.openxmlformats.org/officeDocument/2006/relationships/image" Target="../media/image124.png"/><Relationship Id="rId57" Type="http://schemas.openxmlformats.org/officeDocument/2006/relationships/image" Target="../media/image129.png"/><Relationship Id="rId10" Type="http://schemas.openxmlformats.org/officeDocument/2006/relationships/image" Target="../media/image110.png"/><Relationship Id="rId31" Type="http://schemas.openxmlformats.org/officeDocument/2006/relationships/image" Target="../media/image116.png"/><Relationship Id="rId44" Type="http://schemas.openxmlformats.org/officeDocument/2006/relationships/image" Target="../media/image121.png"/><Relationship Id="rId52" Type="http://schemas.openxmlformats.org/officeDocument/2006/relationships/image" Target="../media/image125.png"/><Relationship Id="rId60" Type="http://schemas.openxmlformats.org/officeDocument/2006/relationships/image" Target="../media/image58.png"/><Relationship Id="rId65" Type="http://schemas.openxmlformats.org/officeDocument/2006/relationships/image" Target="../media/image63.png"/><Relationship Id="rId73" Type="http://schemas.openxmlformats.org/officeDocument/2006/relationships/image" Target="../media/image135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Relationship Id="rId13" Type="http://schemas.openxmlformats.org/officeDocument/2006/relationships/image" Target="../media/image112.png"/><Relationship Id="rId18" Type="http://schemas.openxmlformats.org/officeDocument/2006/relationships/image" Target="../media/image14.png"/><Relationship Id="rId39" Type="http://schemas.openxmlformats.org/officeDocument/2006/relationships/image" Target="../media/image37.png"/><Relationship Id="rId34" Type="http://schemas.openxmlformats.org/officeDocument/2006/relationships/image" Target="../media/image118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" Type="http://schemas.openxmlformats.org/officeDocument/2006/relationships/image" Target="../media/image107.png"/><Relationship Id="rId71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png"/><Relationship Id="rId5" Type="http://schemas.openxmlformats.org/officeDocument/2006/relationships/image" Target="../media/image141.jpg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25" y="473511"/>
            <a:ext cx="2174849" cy="4938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/>
          <p:nvPr/>
        </p:nvSpPr>
        <p:spPr>
          <a:xfrm rot="5400000">
            <a:off x="1769021" y="1596009"/>
            <a:ext cx="540416" cy="30079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5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 txBox="1"/>
          <p:nvPr/>
        </p:nvSpPr>
        <p:spPr>
          <a:xfrm>
            <a:off x="535254" y="2918058"/>
            <a:ext cx="2791932" cy="40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GB" sz="12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Engineered for Corrosion. Built for Performance.</a:t>
            </a:r>
            <a:endParaRPr sz="1200" dirty="0">
              <a:solidFill>
                <a:schemeClr val="bg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947EAC-7A6E-425D-AFE9-AC1908D8DC65}"/>
              </a:ext>
            </a:extLst>
          </p:cNvPr>
          <p:cNvSpPr txBox="1"/>
          <p:nvPr/>
        </p:nvSpPr>
        <p:spPr>
          <a:xfrm>
            <a:off x="412310" y="1156747"/>
            <a:ext cx="3479919" cy="1415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500" dirty="0">
              <a:latin typeface="Poppins SemiBold" panose="020B0604020202020204" charset="0"/>
              <a:cs typeface="Poppins SemiBold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chemeClr val="accent4">
                    <a:lumMod val="75000"/>
                  </a:schemeClr>
                </a:solidFill>
                <a:latin typeface="Poppins SemiBold" panose="020B0604020202020204" charset="0"/>
                <a:cs typeface="Poppins SemiBold" panose="020B0604020202020204" charset="0"/>
              </a:rPr>
              <a:t>Smart Stainless Solutions for Cost Optimization in Chemical Plants</a:t>
            </a:r>
            <a:endParaRPr lang="en-GB" sz="1600" dirty="0">
              <a:solidFill>
                <a:schemeClr val="accent4">
                  <a:lumMod val="75000"/>
                </a:schemeClr>
              </a:solidFill>
              <a:latin typeface="Poppins SemiBold" panose="020B0604020202020204" charset="0"/>
              <a:cs typeface="Poppins SemiBold" panose="020B0604020202020204" charset="0"/>
            </a:endParaRPr>
          </a:p>
        </p:txBody>
      </p:sp>
      <p:sp>
        <p:nvSpPr>
          <p:cNvPr id="9" name="Google Shape;59;p13">
            <a:extLst>
              <a:ext uri="{FF2B5EF4-FFF2-40B4-BE49-F238E27FC236}">
                <a16:creationId xmlns:a16="http://schemas.microsoft.com/office/drawing/2014/main" id="{A039CDD3-6EDA-481C-AF1D-C5F83CF7A229}"/>
              </a:ext>
            </a:extLst>
          </p:cNvPr>
          <p:cNvSpPr txBox="1"/>
          <p:nvPr/>
        </p:nvSpPr>
        <p:spPr>
          <a:xfrm>
            <a:off x="891251" y="3923097"/>
            <a:ext cx="2841497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1100" dirty="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Application-driven solutions backed by corrosion expertise, real plant references, lifecycle performance and advanced grade portfolio</a:t>
            </a:r>
            <a:endParaRPr sz="1100" dirty="0">
              <a:solidFill>
                <a:schemeClr val="tx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4" name="Graphic 3" descr="Checklist">
            <a:extLst>
              <a:ext uri="{FF2B5EF4-FFF2-40B4-BE49-F238E27FC236}">
                <a16:creationId xmlns:a16="http://schemas.microsoft.com/office/drawing/2014/main" id="{C6CE11DC-CAB0-423E-AC03-68F18D8D1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0836" y="3807540"/>
            <a:ext cx="540415" cy="5404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051580-FB88-4E47-B48C-551A38F8A4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452" r="20208" b="42440"/>
          <a:stretch/>
        </p:blipFill>
        <p:spPr>
          <a:xfrm>
            <a:off x="3749810" y="659643"/>
            <a:ext cx="2863254" cy="18232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D6B75-B91F-4869-9549-A5D1689AD914}"/>
              </a:ext>
            </a:extLst>
          </p:cNvPr>
          <p:cNvSpPr txBox="1"/>
          <p:nvPr/>
        </p:nvSpPr>
        <p:spPr>
          <a:xfrm>
            <a:off x="3732748" y="428753"/>
            <a:ext cx="2863254" cy="230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latin typeface="Poppins ExtraLight" panose="020B0604020202020204" charset="0"/>
                <a:cs typeface="Poppins ExtraLight" panose="020B0604020202020204" charset="0"/>
              </a:rPr>
              <a:t>Actual Site Image – Fertilizer Storage Shed</a:t>
            </a:r>
            <a:endParaRPr lang="en-IN" sz="900" i="1" dirty="0">
              <a:latin typeface="Poppins ExtraLight" panose="020B0604020202020204" charset="0"/>
              <a:cs typeface="Poppins ExtraLight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0CAB0-2291-4A71-8753-4B2399B76B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9" t="7572" r="19178" b="23331"/>
          <a:stretch/>
        </p:blipFill>
        <p:spPr>
          <a:xfrm rot="5400000">
            <a:off x="6284418" y="1648380"/>
            <a:ext cx="3272740" cy="21748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71ABF6-6124-4DFF-AC58-85D9A7D85304}"/>
              </a:ext>
            </a:extLst>
          </p:cNvPr>
          <p:cNvSpPr txBox="1"/>
          <p:nvPr/>
        </p:nvSpPr>
        <p:spPr>
          <a:xfrm>
            <a:off x="6833363" y="868602"/>
            <a:ext cx="2227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latin typeface="Poppins ExtraLight" panose="020B0604020202020204" charset="0"/>
                <a:cs typeface="Poppins ExtraLight" panose="020B0604020202020204" charset="0"/>
              </a:rPr>
              <a:t>Stainless Steel Storage Tanks</a:t>
            </a:r>
            <a:endParaRPr lang="en-IN" sz="900" i="1" dirty="0">
              <a:latin typeface="Poppins ExtraLight" panose="020B0604020202020204" charset="0"/>
              <a:cs typeface="Poppins ExtraLight" panose="020B0604020202020204" charset="0"/>
            </a:endParaRPr>
          </a:p>
        </p:txBody>
      </p:sp>
      <p:pic>
        <p:nvPicPr>
          <p:cNvPr id="13" name="Picture 2" descr="https://cpp.industrie.de/wp-content/uploads/4/3/437451.jpg">
            <a:extLst>
              <a:ext uri="{FF2B5EF4-FFF2-40B4-BE49-F238E27FC236}">
                <a16:creationId xmlns:a16="http://schemas.microsoft.com/office/drawing/2014/main" id="{829EB485-8E69-4FF6-A897-3BE528E50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t="14931"/>
          <a:stretch/>
        </p:blipFill>
        <p:spPr bwMode="auto">
          <a:xfrm>
            <a:off x="3774658" y="2934311"/>
            <a:ext cx="2860804" cy="1823298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8A3299-C002-48E6-A7C9-487B68DACB9B}"/>
              </a:ext>
            </a:extLst>
          </p:cNvPr>
          <p:cNvSpPr txBox="1"/>
          <p:nvPr/>
        </p:nvSpPr>
        <p:spPr>
          <a:xfrm>
            <a:off x="3749810" y="2687226"/>
            <a:ext cx="2885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latin typeface="Poppins ExtraLight" panose="020B0604020202020204" charset="0"/>
                <a:cs typeface="Poppins ExtraLight" panose="020B0604020202020204" charset="0"/>
              </a:rPr>
              <a:t>Flue Gas Desulfurization– Clad Plates</a:t>
            </a:r>
            <a:endParaRPr lang="en-IN" sz="900" i="1" dirty="0">
              <a:latin typeface="Poppins ExtraLight" panose="020B0604020202020204" charset="0"/>
              <a:cs typeface="Poppins Extra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479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89512" y="115737"/>
            <a:ext cx="83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IN" sz="2420" dirty="0"/>
              <a:t>JSL  - Innovation – Hot Roll Bonded Plates</a:t>
            </a:r>
            <a:endParaRPr sz="2420" dirty="0"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>
            <a:off x="489512" y="1439012"/>
            <a:ext cx="4472914" cy="20088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1200" kern="1200" dirty="0">
                <a:solidFill>
                  <a:prstClr val="black"/>
                </a:solidFill>
                <a:latin typeface="Poppins Light" panose="020B0604020202020204" charset="0"/>
                <a:ea typeface="Cambria" panose="02040503050406030204" pitchFamily="18" charset="0"/>
                <a:cs typeface="Poppins Light" panose="020B0604020202020204" charset="0"/>
              </a:rPr>
              <a:t>Hot Rolled Clad Plates - </a:t>
            </a:r>
            <a:r>
              <a:rPr lang="en-GB" sz="1200" kern="12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Innovative composite materials consisting of two metallurgically bonded layers. </a:t>
            </a:r>
          </a:p>
          <a:p>
            <a:pPr marL="628650" lvl="1" indent="-17145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1000" kern="12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A thin layer of Corrosion Protection Alloy</a:t>
            </a:r>
          </a:p>
          <a:p>
            <a:pPr marL="628650" lvl="1" indent="-17145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1000" kern="12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Base of High Strength Steel – Cost Effective + High Strength</a:t>
            </a:r>
            <a:r>
              <a:rPr lang="en-GB" sz="800" kern="12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1200" kern="12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The metallurgical bond is formed in a meticulously controlled hot-rolling process, ensuring superior quality and durability</a:t>
            </a:r>
          </a:p>
        </p:txBody>
      </p:sp>
      <p:sp>
        <p:nvSpPr>
          <p:cNvPr id="94" name="Google Shape;94;p15"/>
          <p:cNvSpPr/>
          <p:nvPr/>
        </p:nvSpPr>
        <p:spPr>
          <a:xfrm>
            <a:off x="-10575" y="0"/>
            <a:ext cx="267300" cy="5143500"/>
          </a:xfrm>
          <a:prstGeom prst="rect">
            <a:avLst/>
          </a:prstGeom>
          <a:solidFill>
            <a:srgbClr val="005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53576F-D9B3-4E13-A852-5A04010D7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10" y="3607338"/>
            <a:ext cx="1698469" cy="1318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51A24B-FDA0-4C5F-B55E-8908AE053F09}"/>
              </a:ext>
            </a:extLst>
          </p:cNvPr>
          <p:cNvSpPr txBox="1"/>
          <p:nvPr/>
        </p:nvSpPr>
        <p:spPr>
          <a:xfrm>
            <a:off x="2456279" y="4694633"/>
            <a:ext cx="13211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>
                <a:latin typeface="Poppins ExtraLight" panose="020B0604020202020204" charset="0"/>
                <a:cs typeface="Poppins ExtraLight" panose="020B0604020202020204" charset="0"/>
              </a:rPr>
              <a:t>C276 + IS 2062 E250</a:t>
            </a:r>
            <a:endParaRPr lang="en-IN" sz="900" i="1" dirty="0">
              <a:latin typeface="Poppins ExtraLight" panose="020B0604020202020204" charset="0"/>
              <a:cs typeface="Poppins ExtraLight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116BCC-5AD5-4E7D-A279-D3E5A5BD9D88}"/>
              </a:ext>
            </a:extLst>
          </p:cNvPr>
          <p:cNvSpPr txBox="1"/>
          <p:nvPr/>
        </p:nvSpPr>
        <p:spPr>
          <a:xfrm>
            <a:off x="481241" y="543502"/>
            <a:ext cx="4774638" cy="88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latin typeface="Poppins SemiBold" panose="020B0604020202020204" charset="0"/>
                <a:cs typeface="Poppins SemiBold" panose="020B0604020202020204" charset="0"/>
              </a:rPr>
              <a:t>Advanced Clad Solutions - Corrosion Resistance with Structural Strength</a:t>
            </a:r>
            <a:endParaRPr lang="en-GB" sz="1100" dirty="0">
              <a:latin typeface="Poppins SemiBold" panose="020B0604020202020204" charset="0"/>
              <a:cs typeface="Poppins SemiBold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3FE3CC-D5C9-463A-B211-AA0F6EF178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1"/>
          <a:stretch/>
        </p:blipFill>
        <p:spPr>
          <a:xfrm>
            <a:off x="4997260" y="665324"/>
            <a:ext cx="3800118" cy="436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92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89512" y="115737"/>
            <a:ext cx="83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IN" sz="2420" dirty="0"/>
              <a:t>JSL  - Innovation – Hot Roll Bonded Plates</a:t>
            </a:r>
            <a:endParaRPr sz="2420" dirty="0"/>
          </a:p>
        </p:txBody>
      </p:sp>
      <p:sp>
        <p:nvSpPr>
          <p:cNvPr id="94" name="Google Shape;94;p15"/>
          <p:cNvSpPr/>
          <p:nvPr/>
        </p:nvSpPr>
        <p:spPr>
          <a:xfrm>
            <a:off x="-10575" y="0"/>
            <a:ext cx="267300" cy="5143500"/>
          </a:xfrm>
          <a:prstGeom prst="rect">
            <a:avLst/>
          </a:prstGeom>
          <a:solidFill>
            <a:srgbClr val="005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D8249C-1167-42D2-ADD3-3ABB600083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9700" r="4781" b="7993"/>
          <a:stretch/>
        </p:blipFill>
        <p:spPr>
          <a:xfrm>
            <a:off x="6591943" y="3273933"/>
            <a:ext cx="2399438" cy="1501032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8F67199-1E9B-400E-B896-A4C1929E3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657462"/>
              </p:ext>
            </p:extLst>
          </p:nvPr>
        </p:nvGraphicFramePr>
        <p:xfrm>
          <a:off x="658414" y="3190615"/>
          <a:ext cx="4581039" cy="1652676"/>
        </p:xfrm>
        <a:graphic>
          <a:graphicData uri="http://schemas.openxmlformats.org/drawingml/2006/table">
            <a:tbl>
              <a:tblPr/>
              <a:tblGrid>
                <a:gridCol w="2112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46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b="1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Ultrasonic</a:t>
                      </a:r>
                      <a:r>
                        <a:rPr lang="en-US" sz="1000" b="1" baseline="0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 </a:t>
                      </a:r>
                      <a:r>
                        <a:rPr lang="en-US" sz="1000" b="1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Test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b="0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IASTM A578 Level</a:t>
                      </a:r>
                      <a:r>
                        <a:rPr lang="en-US" sz="1000" b="0" baseline="0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 C, S7 (ASTM A265 Quality Level : Class 1)</a:t>
                      </a:r>
                      <a:endParaRPr lang="en-US" sz="1000" b="0" dirty="0">
                        <a:latin typeface="Poppins Light" panose="020B0604020202020204" charset="0"/>
                        <a:cs typeface="Poppins Light" panose="020B0604020202020204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l">
                        <a:buFont typeface="Arial" panose="020B0604020202020204" pitchFamily="34" charset="0"/>
                        <a:buNone/>
                      </a:pPr>
                      <a:r>
                        <a:rPr lang="en-US" sz="1000" b="1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Visual</a:t>
                      </a:r>
                      <a:r>
                        <a:rPr lang="en-US" sz="1000" b="1" baseline="0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 &amp; Dimensional Inspection, Surface finish, % Edge Condition</a:t>
                      </a:r>
                      <a:endParaRPr lang="en-US" sz="1000" b="1" dirty="0">
                        <a:latin typeface="Poppins Light" panose="020B0604020202020204" charset="0"/>
                        <a:cs typeface="Poppins Light" panose="020B0604020202020204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l">
                        <a:buFont typeface="Arial" panose="020B0604020202020204" pitchFamily="34" charset="0"/>
                        <a:buNone/>
                      </a:pPr>
                      <a:r>
                        <a:rPr lang="en-US" sz="1000" b="0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Checked dimensions, surface finish, edge condition, flatness, etc.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6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l"/>
                      <a:r>
                        <a:rPr lang="en-US" sz="1000" b="1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Mechanical Properties Bend and Hardness Test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l"/>
                      <a:r>
                        <a:rPr lang="en-US" sz="1000" b="0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As per ASTM A265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l"/>
                      <a:r>
                        <a:rPr lang="en-US" sz="1000" b="1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Shear Test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l"/>
                      <a:r>
                        <a:rPr lang="en-US" sz="1000" b="0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As per ASTM A265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91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l"/>
                      <a:r>
                        <a:rPr lang="en-US" sz="1000" b="1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Corrosion Test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l"/>
                      <a:r>
                        <a:rPr lang="en-US" sz="1000" b="0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As per specifications</a:t>
                      </a:r>
                      <a:r>
                        <a:rPr lang="en-US" sz="1000" b="0" baseline="0" dirty="0">
                          <a:latin typeface="Poppins Light" panose="020B0604020202020204" charset="0"/>
                          <a:cs typeface="Poppins Light" panose="020B0604020202020204" charset="0"/>
                        </a:rPr>
                        <a:t> ASTM A262</a:t>
                      </a:r>
                      <a:endParaRPr lang="en-US" sz="1000" b="0" dirty="0">
                        <a:latin typeface="Poppins Light" panose="020B0604020202020204" charset="0"/>
                        <a:cs typeface="Poppins Light" panose="020B0604020202020204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FFE907B-6A4F-4FAD-9B2F-B5C6FB2E8EC3}"/>
              </a:ext>
            </a:extLst>
          </p:cNvPr>
          <p:cNvSpPr txBox="1"/>
          <p:nvPr/>
        </p:nvSpPr>
        <p:spPr>
          <a:xfrm>
            <a:off x="553103" y="2879030"/>
            <a:ext cx="4686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GB" sz="1100" kern="1200" dirty="0">
                <a:solidFill>
                  <a:prstClr val="black"/>
                </a:solidFill>
                <a:latin typeface="Poppins SemiBold" panose="020B0604020202020204" charset="0"/>
                <a:ea typeface="+mn-ea"/>
                <a:cs typeface="Poppins SemiBold" panose="020B0604020202020204" charset="0"/>
              </a:rPr>
              <a:t>Testing &amp; Inspection Ensuring Durability &amp; Quality</a:t>
            </a:r>
            <a:endParaRPr lang="en-IN" sz="1100" kern="1200" dirty="0">
              <a:solidFill>
                <a:prstClr val="black"/>
              </a:solidFill>
              <a:latin typeface="Poppins SemiBold" panose="020B0604020202020204" charset="0"/>
              <a:ea typeface="+mn-ea"/>
              <a:cs typeface="Poppins SemiBold" panose="020B060402020202020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BED0172-06CC-4D27-B10A-02008BD12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361843"/>
              </p:ext>
            </p:extLst>
          </p:nvPr>
        </p:nvGraphicFramePr>
        <p:xfrm>
          <a:off x="627529" y="1117642"/>
          <a:ext cx="4611924" cy="161348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716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56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7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  <a:sym typeface="Arial"/>
                        </a:rPr>
                        <a:t>Backing Steel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  <a:sym typeface="Arial"/>
                        </a:rPr>
                        <a:t>Cladding Alloys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0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A285 </a:t>
                      </a:r>
                      <a:r>
                        <a:rPr lang="en-US" sz="1000" dirty="0" err="1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gr</a:t>
                      </a:r>
                      <a:r>
                        <a:rPr lang="en-US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 A, B, C,</a:t>
                      </a:r>
                      <a:endParaRPr lang="en-US" sz="1000" dirty="0">
                        <a:solidFill>
                          <a:srgbClr val="002060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marL="61301" marR="61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405, 410S, 430</a:t>
                      </a:r>
                      <a:endParaRPr lang="en-US" sz="1000" dirty="0">
                        <a:solidFill>
                          <a:srgbClr val="002060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marL="61301" marR="61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7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A516 </a:t>
                      </a:r>
                      <a:r>
                        <a:rPr lang="en-US" sz="1000" dirty="0" err="1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gr</a:t>
                      </a:r>
                      <a:r>
                        <a:rPr lang="en-US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 55, 60, 65, 70</a:t>
                      </a:r>
                      <a:endParaRPr lang="en-US" sz="1000" dirty="0">
                        <a:solidFill>
                          <a:srgbClr val="002060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marL="61301" marR="61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304, 304L</a:t>
                      </a:r>
                      <a:endParaRPr lang="en-US" sz="1000" dirty="0">
                        <a:solidFill>
                          <a:srgbClr val="002060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marL="61301" marR="61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A204 gr A, B, C,</a:t>
                      </a:r>
                      <a:endParaRPr lang="en-US" sz="1000" dirty="0">
                        <a:solidFill>
                          <a:srgbClr val="002060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marL="61301" marR="61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309S, 310S</a:t>
                      </a:r>
                      <a:endParaRPr lang="en-US" sz="1000" dirty="0">
                        <a:solidFill>
                          <a:srgbClr val="002060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marL="61301" marR="61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7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A387 gr 11, 12, 22,</a:t>
                      </a:r>
                      <a:endParaRPr lang="en-US" sz="1000" dirty="0">
                        <a:solidFill>
                          <a:srgbClr val="002060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marL="61301" marR="61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316, 316L, 317L</a:t>
                      </a:r>
                      <a:endParaRPr lang="en-US" sz="1000" dirty="0">
                        <a:solidFill>
                          <a:srgbClr val="002060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marL="61301" marR="61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7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 A 537 Cl2, A533 gr C, A533 gr B</a:t>
                      </a:r>
                      <a:endParaRPr lang="en-US" sz="1000" dirty="0">
                        <a:solidFill>
                          <a:srgbClr val="002060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marL="61301" marR="61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321, 347</a:t>
                      </a:r>
                      <a:endParaRPr lang="en-US" sz="1000" dirty="0">
                        <a:solidFill>
                          <a:srgbClr val="002060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marL="61301" marR="61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0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API 5L X-42/X-46/X-52/X-56/X-60/X-65/X-70</a:t>
                      </a:r>
                      <a:endParaRPr lang="en-US" sz="1000" kern="1200" dirty="0">
                        <a:solidFill>
                          <a:srgbClr val="002060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marL="61301" marR="61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625, C-276, 825</a:t>
                      </a:r>
                      <a:endParaRPr lang="en-US" sz="1000" dirty="0">
                        <a:solidFill>
                          <a:srgbClr val="002060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marL="61301" marR="61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9" name="Picture 1" descr="D:\ASHISH\New CLad Plate\DSC03411.JPG">
            <a:extLst>
              <a:ext uri="{FF2B5EF4-FFF2-40B4-BE49-F238E27FC236}">
                <a16:creationId xmlns:a16="http://schemas.microsoft.com/office/drawing/2014/main" id="{EC5FE1BA-0A47-431A-AE59-78416CA02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1943" y="2016739"/>
            <a:ext cx="1032492" cy="100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AFFC36E-6E88-49DD-B6D2-DF1008FEF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6146" y="2016739"/>
            <a:ext cx="955235" cy="101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86B6FA9-CA13-4582-BCC0-095B65DAA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413648"/>
              </p:ext>
            </p:extLst>
          </p:nvPr>
        </p:nvGraphicFramePr>
        <p:xfrm>
          <a:off x="5459512" y="1148378"/>
          <a:ext cx="3533743" cy="487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34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017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Thickness</a:t>
                      </a:r>
                      <a:r>
                        <a:rPr lang="en-GB" sz="1000" baseline="0" dirty="0">
                          <a:solidFill>
                            <a:schemeClr val="tx1"/>
                          </a:solidFill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 (mm)</a:t>
                      </a:r>
                      <a:endParaRPr lang="en-IN" sz="1000" dirty="0">
                        <a:solidFill>
                          <a:schemeClr val="tx1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Width (mm)</a:t>
                      </a:r>
                      <a:endParaRPr lang="en-IN" sz="1000" dirty="0">
                        <a:solidFill>
                          <a:schemeClr val="tx1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Length (mm)</a:t>
                      </a:r>
                      <a:endParaRPr lang="en-IN" sz="1000" dirty="0">
                        <a:solidFill>
                          <a:schemeClr val="tx1"/>
                        </a:solidFill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276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8.0-20.0</a:t>
                      </a:r>
                      <a:endParaRPr lang="en-IN" sz="1000" dirty="0"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1000-1200</a:t>
                      </a:r>
                      <a:endParaRPr lang="en-IN" sz="1000" dirty="0"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Up to</a:t>
                      </a:r>
                      <a:r>
                        <a:rPr lang="en-GB" sz="1000" baseline="0" dirty="0">
                          <a:latin typeface="Poppins Light" panose="020B0604020202020204" charset="0"/>
                          <a:ea typeface="Cambria" panose="02040503050406030204" pitchFamily="18" charset="0"/>
                          <a:cs typeface="Poppins Light" panose="020B0604020202020204" charset="0"/>
                        </a:rPr>
                        <a:t> 8000</a:t>
                      </a:r>
                      <a:endParaRPr lang="en-IN" sz="1000" dirty="0">
                        <a:latin typeface="Poppins Light" panose="020B0604020202020204" charset="0"/>
                        <a:ea typeface="Cambria" panose="02040503050406030204" pitchFamily="18" charset="0"/>
                        <a:cs typeface="Poppins Light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4F8E9F9-4229-4253-88BA-954612B2485D}"/>
              </a:ext>
            </a:extLst>
          </p:cNvPr>
          <p:cNvSpPr txBox="1"/>
          <p:nvPr/>
        </p:nvSpPr>
        <p:spPr>
          <a:xfrm>
            <a:off x="517470" y="533270"/>
            <a:ext cx="5990906" cy="46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latin typeface="Poppins SemiBold" panose="020B0604020202020204" charset="0"/>
                <a:cs typeface="Poppins SemiBold" panose="020B0604020202020204" charset="0"/>
              </a:rPr>
              <a:t>Engineered Clad Solutions for Process Industries</a:t>
            </a:r>
          </a:p>
        </p:txBody>
      </p:sp>
    </p:spTree>
    <p:extLst>
      <p:ext uri="{BB962C8B-B14F-4D97-AF65-F5344CB8AC3E}">
        <p14:creationId xmlns:p14="http://schemas.microsoft.com/office/powerpoint/2010/main" val="444931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89512" y="115737"/>
            <a:ext cx="83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IN" sz="2420" dirty="0"/>
              <a:t>JSL  - In Structural Components</a:t>
            </a:r>
            <a:endParaRPr sz="2420" dirty="0"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>
            <a:off x="474960" y="688437"/>
            <a:ext cx="2614044" cy="3856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Roofing’s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Chequered Plates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Rebars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Angles, Channels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Cable Trays</a:t>
            </a:r>
            <a:endParaRPr lang="en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95000"/>
              </a:lnSpc>
            </a:pPr>
            <a:endParaRPr lang="en" sz="1200" dirty="0">
              <a:solidFill>
                <a:srgbClr val="434343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95000"/>
              </a:lnSpc>
            </a:pPr>
            <a:endParaRPr sz="1200" dirty="0">
              <a:solidFill>
                <a:srgbClr val="000000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0" indent="0">
              <a:lnSpc>
                <a:spcPct val="95000"/>
              </a:lnSpc>
              <a:spcAft>
                <a:spcPts val="1200"/>
              </a:spcAft>
              <a:buNone/>
            </a:pPr>
            <a:br>
              <a:rPr lang="en" sz="1200" dirty="0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sz="1200" dirty="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-10575" y="0"/>
            <a:ext cx="267300" cy="5143500"/>
          </a:xfrm>
          <a:prstGeom prst="rect">
            <a:avLst/>
          </a:prstGeom>
          <a:solidFill>
            <a:srgbClr val="005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88;p15">
            <a:extLst>
              <a:ext uri="{FF2B5EF4-FFF2-40B4-BE49-F238E27FC236}">
                <a16:creationId xmlns:a16="http://schemas.microsoft.com/office/drawing/2014/main" id="{232A983E-6632-4E37-ABFA-86F41A7655BF}"/>
              </a:ext>
            </a:extLst>
          </p:cNvPr>
          <p:cNvSpPr txBox="1">
            <a:spLocks/>
          </p:cNvSpPr>
          <p:nvPr/>
        </p:nvSpPr>
        <p:spPr>
          <a:xfrm>
            <a:off x="3903489" y="581821"/>
            <a:ext cx="4943275" cy="385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  <a:defRPr sz="18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Ferritic – Used for: Angles, Channels, Beams, Chequered Plates (Walkways)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409M – Ferritic + Martensitic Structural, good strength + cost-effective corrosion resistance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410S – Higher strength, great alternate to Standard Steel Rebars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430 - 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441 - For Mild-Industrial/Sub Coastal</a:t>
            </a: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7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Austenitic – Chequered Plates/Roofing's – (</a:t>
            </a:r>
            <a:r>
              <a:rPr lang="en-IN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High Corrosion Resistance)</a:t>
            </a: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304 - Industrial/Chemical Environment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316 – Coastal + Aggressive Chemical Environment</a:t>
            </a: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7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Lean Duplex – Structural Components in aggressive environments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2101 – High strength, cost-effective duplex alternative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2304 – High Strength &amp; better performance</a:t>
            </a:r>
          </a:p>
          <a:p>
            <a:pPr marL="171450" indent="-171450">
              <a:lnSpc>
                <a:spcPct val="95000"/>
              </a:lnSpc>
            </a:pPr>
            <a:endParaRPr lang="en-GB" sz="1200" dirty="0">
              <a:solidFill>
                <a:srgbClr val="000000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0" indent="0">
              <a:lnSpc>
                <a:spcPct val="95000"/>
              </a:lnSpc>
              <a:spcAft>
                <a:spcPts val="1200"/>
              </a:spcAft>
              <a:buNone/>
            </a:pPr>
            <a:br>
              <a:rPr lang="en-GB" sz="1200" dirty="0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lang="en-GB" sz="1200" dirty="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9168E-08C9-4CA4-A066-F647D008BF8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610"/>
          <a:stretch/>
        </p:blipFill>
        <p:spPr bwMode="auto">
          <a:xfrm>
            <a:off x="2303857" y="688437"/>
            <a:ext cx="84120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kadithi.avish\Downloads\WhatsApp Image 2022-06-24 at 10.47.51 AM.jpeg">
            <a:extLst>
              <a:ext uri="{FF2B5EF4-FFF2-40B4-BE49-F238E27FC236}">
                <a16:creationId xmlns:a16="http://schemas.microsoft.com/office/drawing/2014/main" id="{5B64AE35-493B-404F-9D8D-E62273BD4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t="8626" r="5468" b="6992"/>
          <a:stretch/>
        </p:blipFill>
        <p:spPr bwMode="auto">
          <a:xfrm>
            <a:off x="2303857" y="2339343"/>
            <a:ext cx="841203" cy="5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DCF8CC6-3748-4362-A83F-FFCD79291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12553" r="5558" b="7138"/>
          <a:stretch/>
        </p:blipFill>
        <p:spPr bwMode="auto">
          <a:xfrm>
            <a:off x="2303857" y="3990248"/>
            <a:ext cx="841203" cy="5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E0BF68-748B-48B7-8CD7-7F4156A59A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58" t="29831" r="48346" b="19985"/>
          <a:stretch/>
        </p:blipFill>
        <p:spPr>
          <a:xfrm>
            <a:off x="2303857" y="3166668"/>
            <a:ext cx="841203" cy="573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6986CA-94F3-474F-A20C-0AB9C6747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42" t="54254" r="64162" b="16453"/>
          <a:stretch/>
        </p:blipFill>
        <p:spPr>
          <a:xfrm>
            <a:off x="2303857" y="1511362"/>
            <a:ext cx="841203" cy="5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20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89512" y="115737"/>
            <a:ext cx="83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IN" sz="2420" dirty="0"/>
              <a:t>Case Study – Stainless Steel in Roofing's </a:t>
            </a:r>
            <a:endParaRPr sz="2420" dirty="0"/>
          </a:p>
        </p:txBody>
      </p:sp>
      <p:sp>
        <p:nvSpPr>
          <p:cNvPr id="94" name="Google Shape;94;p15"/>
          <p:cNvSpPr/>
          <p:nvPr/>
        </p:nvSpPr>
        <p:spPr>
          <a:xfrm>
            <a:off x="-10575" y="0"/>
            <a:ext cx="267300" cy="5143500"/>
          </a:xfrm>
          <a:prstGeom prst="rect">
            <a:avLst/>
          </a:prstGeom>
          <a:solidFill>
            <a:srgbClr val="005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8;p15">
            <a:extLst>
              <a:ext uri="{FF2B5EF4-FFF2-40B4-BE49-F238E27FC236}">
                <a16:creationId xmlns:a16="http://schemas.microsoft.com/office/drawing/2014/main" id="{A6970321-CC01-46DF-BAD9-5228559C54E7}"/>
              </a:ext>
            </a:extLst>
          </p:cNvPr>
          <p:cNvSpPr txBox="1">
            <a:spLocks/>
          </p:cNvSpPr>
          <p:nvPr/>
        </p:nvSpPr>
        <p:spPr>
          <a:xfrm>
            <a:off x="4900082" y="996724"/>
            <a:ext cx="4124232" cy="385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  <a:defRPr sz="18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Challenge :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Sulphuric acid mist + phosphoric vapours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Fluorides &amp; chlorides → pitting corrosion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Hygroscopic fertilizer dust → retains moisture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Leakage issues affecting storage safety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High downtime + maintenance burden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Structural risks due to corrosion</a:t>
            </a:r>
          </a:p>
          <a:p>
            <a:pPr marL="171450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kern="1200" dirty="0">
              <a:solidFill>
                <a:schemeClr val="tx1"/>
              </a:solidFill>
              <a:latin typeface="Poppins Light" panose="020B0604020202020204" charset="0"/>
              <a:ea typeface="Cambria" pitchFamily="18"/>
              <a:cs typeface="Poppins Light" panose="020B0604020202020204" charset="0"/>
            </a:endParaRPr>
          </a:p>
          <a:p>
            <a:pPr marL="171450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kern="1200" dirty="0">
                <a:solidFill>
                  <a:schemeClr val="tx1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JSL Solution :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SS 304 Stainless Steel Roofing, 0.5mm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Excellent resistance to: Acidic fumes, Fertilizer chemicals, Moisture + salt deposits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No coating → no failure risk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i="1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Reflects solar radiation → lower heat inside plant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1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Maintenance- Minimal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1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Higher Safety and Reliability </a:t>
            </a:r>
          </a:p>
          <a:p>
            <a:pPr marL="457200" lvl="1" indent="0" hangingPunct="0">
              <a:lnSpc>
                <a:spcPct val="15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en-US" sz="1000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</a:br>
            <a:endParaRPr lang="en-US" sz="1000" kern="1200" dirty="0">
              <a:solidFill>
                <a:srgbClr val="000000"/>
              </a:solidFill>
              <a:latin typeface="Poppins Light" panose="020B0604020202020204" charset="0"/>
              <a:ea typeface="Cambria" pitchFamily="18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638C2-AD7C-4133-B6BC-4F74909D174D}"/>
              </a:ext>
            </a:extLst>
          </p:cNvPr>
          <p:cNvSpPr txBox="1"/>
          <p:nvPr/>
        </p:nvSpPr>
        <p:spPr>
          <a:xfrm>
            <a:off x="481240" y="528134"/>
            <a:ext cx="7371841" cy="46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latin typeface="Poppins SemiBold" panose="020B0604020202020204" charset="0"/>
                <a:cs typeface="Poppins SemiBold" panose="020B0604020202020204" charset="0"/>
              </a:rPr>
              <a:t>Long-Life Stainless Steel Roofing for Corrosive Fertilizer Units</a:t>
            </a:r>
            <a:endParaRPr lang="en-GB" sz="1100" dirty="0">
              <a:latin typeface="Poppins SemiBold" panose="020B0604020202020204" charset="0"/>
              <a:cs typeface="Poppins SemiBold" panose="020B060402020202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0505CA-3594-4789-AD07-13EFC5D28D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" b="13679"/>
          <a:stretch/>
        </p:blipFill>
        <p:spPr>
          <a:xfrm rot="5400000" flipH="1">
            <a:off x="1072503" y="613798"/>
            <a:ext cx="903965" cy="202410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A8E5D7-608D-4614-B7BF-20EF3AF629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 t="21874" r="6348" b="3497"/>
          <a:stretch/>
        </p:blipFill>
        <p:spPr>
          <a:xfrm rot="5400000" flipH="1">
            <a:off x="3257971" y="671282"/>
            <a:ext cx="903964" cy="193923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4C247176-EC83-4C0C-87E2-6EC8FA6D5977}"/>
              </a:ext>
            </a:extLst>
          </p:cNvPr>
          <p:cNvSpPr/>
          <p:nvPr/>
        </p:nvSpPr>
        <p:spPr>
          <a:xfrm>
            <a:off x="481240" y="2093140"/>
            <a:ext cx="3433652" cy="2308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0" i="1" u="none" strike="noStrike" kern="1200" cap="none" spc="0" baseline="0" dirty="0">
                <a:solidFill>
                  <a:srgbClr val="000000"/>
                </a:solidFill>
                <a:uFillTx/>
                <a:latin typeface="Poppins ExtraLight" panose="020B0604020202020204" charset="0"/>
                <a:ea typeface="Cambria" pitchFamily="18"/>
                <a:cs typeface="Poppins ExtraLight" panose="020B0604020202020204" charset="0"/>
              </a:rPr>
              <a:t>GI S</a:t>
            </a:r>
            <a:r>
              <a:rPr lang="en-GB" sz="900" i="1" kern="1200" dirty="0">
                <a:latin typeface="Poppins ExtraLight" panose="020B0604020202020204" charset="0"/>
                <a:ea typeface="Cambria" pitchFamily="18"/>
                <a:cs typeface="Poppins ExtraLight" panose="020B0604020202020204" charset="0"/>
              </a:rPr>
              <a:t>heets – Corrosion issues within 18-24 Months</a:t>
            </a:r>
            <a:endParaRPr lang="en-IN" sz="900" b="0" i="0" u="none" strike="noStrike" kern="1200" cap="none" spc="0" baseline="0" dirty="0">
              <a:solidFill>
                <a:srgbClr val="000000"/>
              </a:solidFill>
              <a:uFillTx/>
              <a:latin typeface="Poppins ExtraLight" panose="020B0604020202020204" charset="0"/>
              <a:ea typeface="Cambria" pitchFamily="18"/>
              <a:cs typeface="Poppins ExtraLight" panose="020B060402020202020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C1E3BE-EADA-42FE-B3C8-0BAB29FD86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-1482" r="19412" b="32813"/>
          <a:stretch/>
        </p:blipFill>
        <p:spPr>
          <a:xfrm>
            <a:off x="512434" y="2520392"/>
            <a:ext cx="1832204" cy="18509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E84096-A00D-4805-A4C7-E9D8D8B6C2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766" r="7401" b="20523"/>
          <a:stretch/>
        </p:blipFill>
        <p:spPr>
          <a:xfrm>
            <a:off x="2575159" y="2578168"/>
            <a:ext cx="2121125" cy="17931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2083F4-B886-483E-8C7B-D77F2396D7D1}"/>
              </a:ext>
            </a:extLst>
          </p:cNvPr>
          <p:cNvSpPr txBox="1"/>
          <p:nvPr/>
        </p:nvSpPr>
        <p:spPr>
          <a:xfrm>
            <a:off x="488925" y="4379750"/>
            <a:ext cx="27788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latin typeface="Poppins ExtraLight" panose="020B0604020202020204" charset="0"/>
                <a:cs typeface="Poppins ExtraLight" panose="020B0604020202020204" charset="0"/>
              </a:rPr>
              <a:t>Current Site Images</a:t>
            </a:r>
            <a:endParaRPr lang="en-IN" sz="900" i="1" dirty="0">
              <a:latin typeface="Poppins ExtraLight" panose="020B0604020202020204" charset="0"/>
              <a:cs typeface="Poppins Extra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638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89512" y="115737"/>
            <a:ext cx="83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IN" sz="2420" dirty="0"/>
              <a:t>Case Study – Stainless Steel Chequered Plates</a:t>
            </a:r>
            <a:endParaRPr sz="2420" dirty="0"/>
          </a:p>
        </p:txBody>
      </p:sp>
      <p:sp>
        <p:nvSpPr>
          <p:cNvPr id="94" name="Google Shape;94;p15"/>
          <p:cNvSpPr/>
          <p:nvPr/>
        </p:nvSpPr>
        <p:spPr>
          <a:xfrm>
            <a:off x="-10575" y="0"/>
            <a:ext cx="267300" cy="5143500"/>
          </a:xfrm>
          <a:prstGeom prst="rect">
            <a:avLst/>
          </a:prstGeom>
          <a:solidFill>
            <a:srgbClr val="005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8;p15">
            <a:extLst>
              <a:ext uri="{FF2B5EF4-FFF2-40B4-BE49-F238E27FC236}">
                <a16:creationId xmlns:a16="http://schemas.microsoft.com/office/drawing/2014/main" id="{A6970321-CC01-46DF-BAD9-5228559C54E7}"/>
              </a:ext>
            </a:extLst>
          </p:cNvPr>
          <p:cNvSpPr txBox="1">
            <a:spLocks/>
          </p:cNvSpPr>
          <p:nvPr/>
        </p:nvSpPr>
        <p:spPr>
          <a:xfrm>
            <a:off x="4887045" y="996724"/>
            <a:ext cx="4157062" cy="385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  <a:defRPr sz="18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Challenge :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Severe corrosion of MS chequered plates in sulphuric acid plant environment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Acidic fumes and sulphur-bearing deposits accelerated plate deterioration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Frequent replacement leading to high maintenance and downtime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Corrosion-induced safety risks in operating walkways and platform areas</a:t>
            </a:r>
          </a:p>
          <a:p>
            <a:pPr marL="0" indent="0" hangingPunct="0">
              <a:lnSpc>
                <a:spcPct val="15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" kern="1200" dirty="0">
              <a:solidFill>
                <a:schemeClr val="tx1"/>
              </a:solidFill>
              <a:latin typeface="Poppins Light" panose="020B0604020202020204" charset="0"/>
              <a:ea typeface="Cambria" pitchFamily="18"/>
              <a:cs typeface="Poppins Light" panose="020B0604020202020204" charset="0"/>
            </a:endParaRPr>
          </a:p>
          <a:p>
            <a:pPr marL="171450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kern="1200" dirty="0">
                <a:solidFill>
                  <a:schemeClr val="tx1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JSL Solution :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SS 409M Stainless Steel </a:t>
            </a:r>
            <a:r>
              <a:rPr lang="en-US" sz="1000" kern="1200" dirty="0" err="1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chequered</a:t>
            </a:r>
            <a:r>
              <a:rPr lang="en-US" sz="1000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 Plates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Improved resistance to sulphuric acid fumes, moisture and chemical deposits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Cost effective with extended service life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1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Reduced Maintenance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1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Improved - Safety and Reliability </a:t>
            </a:r>
          </a:p>
          <a:p>
            <a:pPr marL="457200" lvl="1" indent="0" hangingPunct="0">
              <a:lnSpc>
                <a:spcPct val="15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en-US" sz="1000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</a:br>
            <a:endParaRPr lang="en-US" sz="1000" kern="1200" dirty="0">
              <a:solidFill>
                <a:srgbClr val="000000"/>
              </a:solidFill>
              <a:latin typeface="Poppins Light" panose="020B0604020202020204" charset="0"/>
              <a:ea typeface="Cambria" pitchFamily="18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638C2-AD7C-4133-B6BC-4F74909D174D}"/>
              </a:ext>
            </a:extLst>
          </p:cNvPr>
          <p:cNvSpPr txBox="1"/>
          <p:nvPr/>
        </p:nvSpPr>
        <p:spPr>
          <a:xfrm>
            <a:off x="481240" y="528134"/>
            <a:ext cx="7371841" cy="46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latin typeface="Poppins SemiBold" panose="020B0604020202020204" charset="0"/>
                <a:cs typeface="Poppins SemiBold" panose="020B0604020202020204" charset="0"/>
              </a:rPr>
              <a:t>Corrosion-Resistant Flooring for High-Corrosion Applications</a:t>
            </a:r>
            <a:endParaRPr lang="en-GB" sz="1100" dirty="0">
              <a:latin typeface="Poppins SemiBold" panose="020B0604020202020204" charset="0"/>
              <a:cs typeface="Poppins SemiBold" panose="020B060402020202020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4C247176-EC83-4C0C-87E2-6EC8FA6D5977}"/>
              </a:ext>
            </a:extLst>
          </p:cNvPr>
          <p:cNvSpPr/>
          <p:nvPr/>
        </p:nvSpPr>
        <p:spPr>
          <a:xfrm>
            <a:off x="489512" y="2485801"/>
            <a:ext cx="3433652" cy="2308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0" i="1" u="none" strike="noStrike" kern="1200" cap="none" spc="0" baseline="0" dirty="0">
                <a:solidFill>
                  <a:srgbClr val="000000"/>
                </a:solidFill>
                <a:uFillTx/>
                <a:latin typeface="Poppins ExtraLight" panose="020B0604020202020204" charset="0"/>
                <a:ea typeface="Cambria" pitchFamily="18"/>
                <a:cs typeface="Poppins ExtraLight" panose="020B0604020202020204" charset="0"/>
              </a:rPr>
              <a:t>MS </a:t>
            </a:r>
            <a:r>
              <a:rPr lang="en-GB" sz="900" i="1" kern="1200" dirty="0">
                <a:latin typeface="Poppins ExtraLight" panose="020B0604020202020204" charset="0"/>
                <a:ea typeface="Cambria" pitchFamily="18"/>
                <a:cs typeface="Poppins ExtraLight" panose="020B0604020202020204" charset="0"/>
              </a:rPr>
              <a:t>Chequered </a:t>
            </a:r>
            <a:r>
              <a:rPr lang="en-GB" sz="900" b="0" i="1" u="none" strike="noStrike" kern="1200" cap="none" spc="0" baseline="0" dirty="0">
                <a:solidFill>
                  <a:srgbClr val="000000"/>
                </a:solidFill>
                <a:uFillTx/>
                <a:latin typeface="Poppins ExtraLight" panose="020B0604020202020204" charset="0"/>
                <a:ea typeface="Cambria" pitchFamily="18"/>
                <a:cs typeface="Poppins ExtraLight" panose="020B0604020202020204" charset="0"/>
              </a:rPr>
              <a:t>S</a:t>
            </a:r>
            <a:r>
              <a:rPr lang="en-GB" sz="900" i="1" kern="1200" dirty="0">
                <a:latin typeface="Poppins ExtraLight" panose="020B0604020202020204" charset="0"/>
                <a:ea typeface="Cambria" pitchFamily="18"/>
                <a:cs typeface="Poppins ExtraLight" panose="020B0604020202020204" charset="0"/>
              </a:rPr>
              <a:t>heets – Corrosion issues within 18 Months</a:t>
            </a:r>
            <a:endParaRPr lang="en-IN" sz="900" b="0" i="0" u="none" strike="noStrike" kern="1200" cap="none" spc="0" baseline="0" dirty="0">
              <a:solidFill>
                <a:srgbClr val="000000"/>
              </a:solidFill>
              <a:uFillTx/>
              <a:latin typeface="Poppins ExtraLight" panose="020B0604020202020204" charset="0"/>
              <a:ea typeface="Cambria" pitchFamily="18"/>
              <a:cs typeface="Poppins ExtraLight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2083F4-B886-483E-8C7B-D77F2396D7D1}"/>
              </a:ext>
            </a:extLst>
          </p:cNvPr>
          <p:cNvSpPr txBox="1"/>
          <p:nvPr/>
        </p:nvSpPr>
        <p:spPr>
          <a:xfrm>
            <a:off x="489512" y="4738222"/>
            <a:ext cx="27788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latin typeface="Poppins ExtraLight" panose="020B0604020202020204" charset="0"/>
                <a:cs typeface="Poppins ExtraLight" panose="020B0604020202020204" charset="0"/>
              </a:rPr>
              <a:t>Actual Site Images –post change to 409M</a:t>
            </a:r>
            <a:endParaRPr lang="en-IN" sz="900" i="1" dirty="0">
              <a:latin typeface="Poppins ExtraLight" panose="020B0604020202020204" charset="0"/>
              <a:cs typeface="Poppins ExtraLight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85874-6AD7-46AB-A439-ECB3A701B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3" t="9801" r="23185"/>
          <a:stretch/>
        </p:blipFill>
        <p:spPr>
          <a:xfrm>
            <a:off x="512434" y="2918734"/>
            <a:ext cx="1908037" cy="1769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1AA3AC-FE01-462E-A4D8-F3FA20A8B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87" r="7764" b="48767"/>
          <a:stretch/>
        </p:blipFill>
        <p:spPr>
          <a:xfrm>
            <a:off x="2855823" y="2918732"/>
            <a:ext cx="1845038" cy="17698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64836E-CA05-4DF9-B63F-ECE6D80CB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080" t="35378" b="10747"/>
          <a:stretch/>
        </p:blipFill>
        <p:spPr>
          <a:xfrm>
            <a:off x="2855823" y="1150064"/>
            <a:ext cx="1848091" cy="1276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13A79A-BA5D-465B-9019-290201C57D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10" r="28637"/>
          <a:stretch/>
        </p:blipFill>
        <p:spPr>
          <a:xfrm>
            <a:off x="512433" y="1144960"/>
            <a:ext cx="1908037" cy="126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01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DB3023B-2A1E-4419-BC7C-A1E93FC97B78}"/>
              </a:ext>
            </a:extLst>
          </p:cNvPr>
          <p:cNvCxnSpPr>
            <a:cxnSpLocks/>
          </p:cNvCxnSpPr>
          <p:nvPr/>
        </p:nvCxnSpPr>
        <p:spPr>
          <a:xfrm>
            <a:off x="5438660" y="2933114"/>
            <a:ext cx="399790" cy="236607"/>
          </a:xfrm>
          <a:prstGeom prst="straightConnector1">
            <a:avLst/>
          </a:prstGeom>
          <a:ln w="5715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89512" y="115737"/>
            <a:ext cx="83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IN" sz="2420" dirty="0"/>
              <a:t>Why Choose Jindal Stainless</a:t>
            </a:r>
            <a:endParaRPr sz="2420" dirty="0"/>
          </a:p>
        </p:txBody>
      </p:sp>
      <p:sp>
        <p:nvSpPr>
          <p:cNvPr id="94" name="Google Shape;94;p15"/>
          <p:cNvSpPr/>
          <p:nvPr/>
        </p:nvSpPr>
        <p:spPr>
          <a:xfrm>
            <a:off x="-10575" y="0"/>
            <a:ext cx="267300" cy="5143500"/>
          </a:xfrm>
          <a:prstGeom prst="rect">
            <a:avLst/>
          </a:prstGeom>
          <a:solidFill>
            <a:srgbClr val="005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88;p15">
            <a:extLst>
              <a:ext uri="{FF2B5EF4-FFF2-40B4-BE49-F238E27FC236}">
                <a16:creationId xmlns:a16="http://schemas.microsoft.com/office/drawing/2014/main" id="{7F23A5CA-6933-491A-B28A-91B109838A8A}"/>
              </a:ext>
            </a:extLst>
          </p:cNvPr>
          <p:cNvSpPr txBox="1">
            <a:spLocks/>
          </p:cNvSpPr>
          <p:nvPr/>
        </p:nvSpPr>
        <p:spPr>
          <a:xfrm>
            <a:off x="1339524" y="3679087"/>
            <a:ext cx="1466167" cy="295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  <a:defRPr sz="18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GB" sz="1100" dirty="0">
                <a:solidFill>
                  <a:srgbClr val="000000"/>
                </a:solidFill>
                <a:latin typeface="Poppins SemiBold" panose="020B0604020202020204" charset="0"/>
                <a:cs typeface="Poppins SemiBold" panose="020B0604020202020204" charset="0"/>
              </a:rPr>
              <a:t>Backed by R&amp;D grade expertise</a:t>
            </a:r>
            <a:endParaRPr lang="en-GB" sz="1100" dirty="0">
              <a:solidFill>
                <a:srgbClr val="000000"/>
              </a:solidFill>
              <a:latin typeface="Poppins Light" panose="020B0604020202020204" charset="0"/>
              <a:cs typeface="Poppins Light" panose="020B060402020202020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29A4B6-8B90-49C7-8AD0-E0190A01B8B5}"/>
              </a:ext>
            </a:extLst>
          </p:cNvPr>
          <p:cNvSpPr/>
          <p:nvPr/>
        </p:nvSpPr>
        <p:spPr>
          <a:xfrm>
            <a:off x="6854591" y="4527270"/>
            <a:ext cx="22894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8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SemiBold" panose="020B0604020202020204" charset="0"/>
                <a:cs typeface="Poppins SemiBold" panose="020B0604020202020204" charset="0"/>
              </a:rPr>
              <a:t>BUILT TO LAST</a:t>
            </a:r>
          </a:p>
          <a:p>
            <a:r>
              <a:rPr lang="en-US" sz="18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SemiBold" panose="020B0604020202020204" charset="0"/>
                <a:cs typeface="Poppins SemiBold" panose="020B0604020202020204" charset="0"/>
              </a:rPr>
              <a:t>BUILT TO PERFORM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DD11B7-99C0-46BF-8DF2-007E6CA5F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432" y="1113210"/>
            <a:ext cx="1311437" cy="1311437"/>
          </a:xfrm>
          <a:prstGeom prst="rect">
            <a:avLst/>
          </a:prstGeom>
        </p:spPr>
      </p:pic>
      <p:pic>
        <p:nvPicPr>
          <p:cNvPr id="25" name="Graphic 24" descr="Venn diagram">
            <a:extLst>
              <a:ext uri="{FF2B5EF4-FFF2-40B4-BE49-F238E27FC236}">
                <a16:creationId xmlns:a16="http://schemas.microsoft.com/office/drawing/2014/main" id="{042F99D9-0D34-46F5-A5D4-C2D369C8D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4137" y="3010543"/>
            <a:ext cx="841539" cy="841539"/>
          </a:xfrm>
          <a:prstGeom prst="rect">
            <a:avLst/>
          </a:prstGeom>
        </p:spPr>
      </p:pic>
      <p:sp>
        <p:nvSpPr>
          <p:cNvPr id="30" name="Google Shape;88;p15">
            <a:extLst>
              <a:ext uri="{FF2B5EF4-FFF2-40B4-BE49-F238E27FC236}">
                <a16:creationId xmlns:a16="http://schemas.microsoft.com/office/drawing/2014/main" id="{995C5ED5-301A-44C1-9BC8-2F403F04DB03}"/>
              </a:ext>
            </a:extLst>
          </p:cNvPr>
          <p:cNvSpPr txBox="1">
            <a:spLocks/>
          </p:cNvSpPr>
          <p:nvPr/>
        </p:nvSpPr>
        <p:spPr>
          <a:xfrm>
            <a:off x="6671452" y="2902022"/>
            <a:ext cx="2073832" cy="1344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  <a:defRPr sz="18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endParaRPr lang="en-GB" sz="1200" dirty="0">
              <a:solidFill>
                <a:srgbClr val="000000"/>
              </a:solidFill>
              <a:latin typeface="Poppins SemiBold" panose="020B0604020202020204" charset="0"/>
              <a:cs typeface="Poppins SemiBold" panose="020B0604020202020204" charset="0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en-GB" sz="1200" dirty="0">
                <a:solidFill>
                  <a:srgbClr val="000000"/>
                </a:solidFill>
                <a:latin typeface="Poppins SemiBold" panose="020B0604020202020204" charset="0"/>
                <a:cs typeface="Poppins SemiBold" panose="020B0604020202020204" charset="0"/>
              </a:rPr>
              <a:t>Multiple Grades &amp; Sizes </a:t>
            </a:r>
          </a:p>
          <a:p>
            <a:pPr marL="0" indent="0">
              <a:lnSpc>
                <a:spcPct val="95000"/>
              </a:lnSpc>
              <a:buNone/>
            </a:pPr>
            <a:endParaRPr lang="en-GB" sz="400" dirty="0">
              <a:solidFill>
                <a:srgbClr val="000000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en-GB" sz="1200" dirty="0">
                <a:solidFill>
                  <a:srgbClr val="000000"/>
                </a:solidFill>
                <a:latin typeface="Poppins Light" panose="020B0604020202020204" charset="0"/>
                <a:cs typeface="Poppins Light" panose="020B0604020202020204" charset="0"/>
              </a:rPr>
              <a:t>120+ Grades</a:t>
            </a:r>
          </a:p>
          <a:p>
            <a:pPr marL="0" indent="0">
              <a:lnSpc>
                <a:spcPct val="95000"/>
              </a:lnSpc>
              <a:buNone/>
            </a:pPr>
            <a:endParaRPr lang="en-GB" sz="1200" dirty="0">
              <a:solidFill>
                <a:srgbClr val="000000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0" indent="0">
              <a:lnSpc>
                <a:spcPct val="95000"/>
              </a:lnSpc>
              <a:buNone/>
            </a:pPr>
            <a:endParaRPr lang="en-GB" sz="1200" dirty="0">
              <a:solidFill>
                <a:srgbClr val="000000"/>
              </a:solidFill>
              <a:latin typeface="Poppins Light" panose="020B0604020202020204" charset="0"/>
              <a:cs typeface="Poppins Light" panose="020B0604020202020204" charset="0"/>
            </a:endParaRPr>
          </a:p>
        </p:txBody>
      </p:sp>
      <p:pic>
        <p:nvPicPr>
          <p:cNvPr id="27" name="Graphic 26" descr="Factory">
            <a:extLst>
              <a:ext uri="{FF2B5EF4-FFF2-40B4-BE49-F238E27FC236}">
                <a16:creationId xmlns:a16="http://schemas.microsoft.com/office/drawing/2014/main" id="{E6167233-43B9-471D-BBEC-783C13706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9191" y="1163929"/>
            <a:ext cx="753569" cy="753569"/>
          </a:xfrm>
          <a:prstGeom prst="rect">
            <a:avLst/>
          </a:prstGeom>
        </p:spPr>
      </p:pic>
      <p:sp>
        <p:nvSpPr>
          <p:cNvPr id="33" name="Google Shape;88;p15">
            <a:extLst>
              <a:ext uri="{FF2B5EF4-FFF2-40B4-BE49-F238E27FC236}">
                <a16:creationId xmlns:a16="http://schemas.microsoft.com/office/drawing/2014/main" id="{EF01CD30-A6CC-4D83-9EBE-920E2B46D302}"/>
              </a:ext>
            </a:extLst>
          </p:cNvPr>
          <p:cNvSpPr txBox="1">
            <a:spLocks/>
          </p:cNvSpPr>
          <p:nvPr/>
        </p:nvSpPr>
        <p:spPr>
          <a:xfrm>
            <a:off x="1266194" y="1775099"/>
            <a:ext cx="1466167" cy="295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  <a:defRPr sz="18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GB" sz="1100" dirty="0">
                <a:solidFill>
                  <a:srgbClr val="000000"/>
                </a:solidFill>
                <a:latin typeface="Poppins SemiBold" panose="020B0604020202020204" charset="0"/>
                <a:cs typeface="Poppins SemiBold" panose="020B0604020202020204" charset="0"/>
              </a:rPr>
              <a:t>Proven in real plants</a:t>
            </a:r>
            <a:endParaRPr lang="en-GB" sz="1100" dirty="0">
              <a:solidFill>
                <a:srgbClr val="000000"/>
              </a:solidFill>
              <a:latin typeface="Poppins Light" panose="020B0604020202020204" charset="0"/>
              <a:cs typeface="Poppins Light" panose="020B0604020202020204" charset="0"/>
            </a:endParaRPr>
          </a:p>
        </p:txBody>
      </p:sp>
      <p:sp>
        <p:nvSpPr>
          <p:cNvPr id="38" name="Google Shape;88;p15">
            <a:extLst>
              <a:ext uri="{FF2B5EF4-FFF2-40B4-BE49-F238E27FC236}">
                <a16:creationId xmlns:a16="http://schemas.microsoft.com/office/drawing/2014/main" id="{EB00F3BD-8D4C-44FE-818A-EC4C70C7AADD}"/>
              </a:ext>
            </a:extLst>
          </p:cNvPr>
          <p:cNvSpPr txBox="1">
            <a:spLocks/>
          </p:cNvSpPr>
          <p:nvPr/>
        </p:nvSpPr>
        <p:spPr>
          <a:xfrm>
            <a:off x="3508079" y="4483034"/>
            <a:ext cx="1466167" cy="295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  <a:defRPr sz="18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GB" sz="1100" dirty="0">
                <a:solidFill>
                  <a:srgbClr val="000000"/>
                </a:solidFill>
                <a:latin typeface="Poppins SemiBold" panose="020B0604020202020204" charset="0"/>
                <a:cs typeface="Poppins SemiBold" panose="020B0604020202020204" charset="0"/>
              </a:rPr>
              <a:t>Built for tough environment</a:t>
            </a:r>
            <a:endParaRPr lang="en-GB" sz="1100" dirty="0">
              <a:solidFill>
                <a:srgbClr val="000000"/>
              </a:solidFill>
              <a:latin typeface="Poppins Light" panose="020B0604020202020204" charset="0"/>
              <a:cs typeface="Poppins Light" panose="020B0604020202020204" charset="0"/>
            </a:endParaRPr>
          </a:p>
        </p:txBody>
      </p:sp>
      <p:sp>
        <p:nvSpPr>
          <p:cNvPr id="39" name="Google Shape;88;p15">
            <a:extLst>
              <a:ext uri="{FF2B5EF4-FFF2-40B4-BE49-F238E27FC236}">
                <a16:creationId xmlns:a16="http://schemas.microsoft.com/office/drawing/2014/main" id="{5BD4D6AA-2293-4EE6-B113-B512D95F95EB}"/>
              </a:ext>
            </a:extLst>
          </p:cNvPr>
          <p:cNvSpPr txBox="1">
            <a:spLocks/>
          </p:cNvSpPr>
          <p:nvPr/>
        </p:nvSpPr>
        <p:spPr>
          <a:xfrm>
            <a:off x="5570432" y="2280791"/>
            <a:ext cx="1466167" cy="295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  <a:defRPr sz="18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GB" sz="1100" dirty="0">
                <a:solidFill>
                  <a:srgbClr val="000000"/>
                </a:solidFill>
                <a:latin typeface="Poppins SemiBold" panose="020B0604020202020204" charset="0"/>
                <a:cs typeface="Poppins SemiBold" panose="020B0604020202020204" charset="0"/>
              </a:rPr>
              <a:t>Assurance</a:t>
            </a:r>
            <a:endParaRPr lang="en-GB" sz="1100" dirty="0">
              <a:solidFill>
                <a:srgbClr val="000000"/>
              </a:solidFill>
              <a:latin typeface="Poppins Light" panose="020B0604020202020204" charset="0"/>
              <a:cs typeface="Poppins Light" panose="020B060402020202020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3CD4052-BFF2-4984-A50B-27C1DDF8C6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450"/>
          <a:stretch/>
        </p:blipFill>
        <p:spPr>
          <a:xfrm>
            <a:off x="3793091" y="3749372"/>
            <a:ext cx="896144" cy="8293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F6A5F71-1FD9-41F1-A929-0A2293A03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7955" y="2542600"/>
            <a:ext cx="1719360" cy="359422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AF2F71A-F89E-4D95-AA41-ADFD66978133}"/>
              </a:ext>
            </a:extLst>
          </p:cNvPr>
          <p:cNvCxnSpPr>
            <a:cxnSpLocks/>
          </p:cNvCxnSpPr>
          <p:nvPr/>
        </p:nvCxnSpPr>
        <p:spPr>
          <a:xfrm flipH="1">
            <a:off x="2713483" y="3081297"/>
            <a:ext cx="337078" cy="194722"/>
          </a:xfrm>
          <a:prstGeom prst="straightConnector1">
            <a:avLst/>
          </a:prstGeom>
          <a:ln w="5715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09DF20C-DE93-452D-9192-53A6EBEE4991}"/>
              </a:ext>
            </a:extLst>
          </p:cNvPr>
          <p:cNvCxnSpPr>
            <a:cxnSpLocks/>
          </p:cNvCxnSpPr>
          <p:nvPr/>
        </p:nvCxnSpPr>
        <p:spPr>
          <a:xfrm flipH="1" flipV="1">
            <a:off x="2718943" y="2115113"/>
            <a:ext cx="370271" cy="237433"/>
          </a:xfrm>
          <a:prstGeom prst="straightConnector1">
            <a:avLst/>
          </a:prstGeom>
          <a:ln w="5715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33FFF18-0428-437E-B4BE-8B2BE285FF6A}"/>
              </a:ext>
            </a:extLst>
          </p:cNvPr>
          <p:cNvCxnSpPr>
            <a:cxnSpLocks/>
          </p:cNvCxnSpPr>
          <p:nvPr/>
        </p:nvCxnSpPr>
        <p:spPr>
          <a:xfrm flipV="1">
            <a:off x="5248195" y="2123523"/>
            <a:ext cx="322237" cy="249457"/>
          </a:xfrm>
          <a:prstGeom prst="straightConnector1">
            <a:avLst/>
          </a:prstGeom>
          <a:ln w="5715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AF24FA8-475A-4571-96CD-5DA5129E1A64}"/>
              </a:ext>
            </a:extLst>
          </p:cNvPr>
          <p:cNvCxnSpPr>
            <a:cxnSpLocks/>
          </p:cNvCxnSpPr>
          <p:nvPr/>
        </p:nvCxnSpPr>
        <p:spPr>
          <a:xfrm>
            <a:off x="4241163" y="3365184"/>
            <a:ext cx="0" cy="344122"/>
          </a:xfrm>
          <a:prstGeom prst="straightConnector1">
            <a:avLst/>
          </a:prstGeom>
          <a:ln w="5715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ircles with lines">
            <a:extLst>
              <a:ext uri="{FF2B5EF4-FFF2-40B4-BE49-F238E27FC236}">
                <a16:creationId xmlns:a16="http://schemas.microsoft.com/office/drawing/2014/main" id="{C4FFDABD-15D3-47EE-9505-B6C89C372A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95741" y="3004813"/>
            <a:ext cx="815551" cy="81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62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38"/>
          <p:cNvPicPr preferRelativeResize="0"/>
          <p:nvPr/>
        </p:nvPicPr>
        <p:blipFill rotWithShape="1">
          <a:blip r:embed="rId3">
            <a:alphaModFix/>
          </a:blip>
          <a:srcRect t="28461" b="21668"/>
          <a:stretch/>
        </p:blipFill>
        <p:spPr>
          <a:xfrm>
            <a:off x="9525" y="0"/>
            <a:ext cx="9144000" cy="3129226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38"/>
          <p:cNvSpPr/>
          <p:nvPr/>
        </p:nvSpPr>
        <p:spPr>
          <a:xfrm rot="10800000" flipH="1">
            <a:off x="39" y="2619378"/>
            <a:ext cx="9153486" cy="2524122"/>
          </a:xfrm>
          <a:prstGeom prst="flowChartDocumen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8"/>
          <p:cNvSpPr txBox="1"/>
          <p:nvPr/>
        </p:nvSpPr>
        <p:spPr>
          <a:xfrm>
            <a:off x="139983" y="2949464"/>
            <a:ext cx="8474400" cy="17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50C4"/>
                </a:solidFill>
                <a:latin typeface="Poppins Thin"/>
                <a:ea typeface="Poppins Thin"/>
                <a:cs typeface="Poppins Thin"/>
                <a:sym typeface="Poppins Thin"/>
              </a:rPr>
              <a:t>FOR ENQUIRIES / DISCUSSIONS</a:t>
            </a:r>
            <a:endParaRPr sz="2400" dirty="0">
              <a:solidFill>
                <a:srgbClr val="0050C4"/>
              </a:solidFill>
              <a:latin typeface="Poppins Thin"/>
              <a:ea typeface="Poppins Thin"/>
              <a:cs typeface="Poppins Thin"/>
              <a:sym typeface="Poppins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 dirty="0">
                <a:solidFill>
                  <a:srgbClr val="0050C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Meet us at Stall 17</a:t>
            </a:r>
            <a:endParaRPr lang="en" sz="2000" dirty="0">
              <a:solidFill>
                <a:srgbClr val="0050C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 dirty="0">
                <a:solidFill>
                  <a:srgbClr val="0050C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or</a:t>
            </a:r>
            <a:endParaRPr lang="en" sz="2000" dirty="0">
              <a:solidFill>
                <a:srgbClr val="0050C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 dirty="0">
                <a:solidFill>
                  <a:srgbClr val="0050C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Drop </a:t>
            </a:r>
            <a:r>
              <a:rPr lang="en" sz="2000" dirty="0">
                <a:solidFill>
                  <a:srgbClr val="0050C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an email at </a:t>
            </a:r>
            <a:br>
              <a:rPr lang="en" sz="2000" dirty="0">
                <a:solidFill>
                  <a:srgbClr val="0050C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-GB" sz="1800" dirty="0">
                <a:solidFill>
                  <a:srgbClr val="0050C4"/>
                </a:solidFill>
                <a:latin typeface="Poppins SemiBold"/>
                <a:ea typeface="Poppins SemiBold"/>
                <a:cs typeface="Poppins SemiBold"/>
                <a:sym typeface="Poppins SemiBold"/>
                <a:hlinkClick r:id="rId4"/>
              </a:rPr>
              <a:t>mayank.agarwal@jindalstainless.com</a:t>
            </a:r>
            <a:endParaRPr lang="en-GB" sz="1800" dirty="0">
              <a:solidFill>
                <a:srgbClr val="0050C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lvl="0"/>
            <a:r>
              <a:rPr lang="en-IN" sz="1800" u="sng" dirty="0">
                <a:solidFill>
                  <a:schemeClr val="accent5"/>
                </a:solidFill>
                <a:latin typeface="Poppins SemiBold"/>
                <a:cs typeface="Poppins SemiBold"/>
                <a:sym typeface="Poppins SemiBold"/>
              </a:rPr>
              <a:t>salesdevprocess@jindalstainless.com</a:t>
            </a:r>
            <a:endParaRPr sz="1800" u="sng" dirty="0">
              <a:solidFill>
                <a:schemeClr val="accent5"/>
              </a:solidFill>
              <a:latin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39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" y="0"/>
            <a:ext cx="9144000" cy="5143500"/>
            <a:chOff x="-4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9999" y="6681214"/>
              <a:ext cx="158496" cy="1722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78768" y="6672071"/>
              <a:ext cx="137159" cy="1432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32108" y="6763510"/>
              <a:ext cx="30480" cy="365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68099" y="6643114"/>
              <a:ext cx="158496" cy="1554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32076" y="781812"/>
              <a:ext cx="9634728" cy="18851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51048" y="2764535"/>
              <a:ext cx="8758428" cy="19903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3667" y="4927091"/>
              <a:ext cx="10928604" cy="18836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4" y="5083"/>
              <a:ext cx="3349756" cy="6807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1883664"/>
              <a:ext cx="1557528" cy="3090672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44326" y="117936"/>
            <a:ext cx="6264472" cy="345127"/>
          </a:xfrm>
          <a:prstGeom prst="rect">
            <a:avLst/>
          </a:prstGeom>
        </p:spPr>
        <p:txBody>
          <a:bodyPr spcFirstLastPara="1" vert="horz" wrap="square" lIns="0" tIns="9049" rIns="0" bIns="0" rtlCol="0" anchor="t" anchorCtr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800" spc="-4" dirty="0">
                <a:solidFill>
                  <a:srgbClr val="0D0D0D"/>
                </a:solidFill>
                <a:latin typeface="Arial MT"/>
                <a:cs typeface="Arial MT"/>
              </a:rPr>
              <a:t>Jindal</a:t>
            </a:r>
            <a:r>
              <a:rPr sz="1800" spc="11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1800" spc="-4" dirty="0">
                <a:solidFill>
                  <a:srgbClr val="0D0D0D"/>
                </a:solidFill>
                <a:latin typeface="Arial MT"/>
                <a:cs typeface="Arial MT"/>
              </a:rPr>
              <a:t>Stainless</a:t>
            </a:r>
            <a:r>
              <a:rPr sz="1800" b="0" spc="26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pc="-4" dirty="0"/>
              <a:t>Leader</a:t>
            </a:r>
            <a:r>
              <a:rPr spc="19" dirty="0"/>
              <a:t> </a:t>
            </a:r>
            <a:r>
              <a:rPr spc="-4" dirty="0"/>
              <a:t>in</a:t>
            </a:r>
            <a:r>
              <a:rPr dirty="0"/>
              <a:t> Specialized</a:t>
            </a:r>
            <a:r>
              <a:rPr spc="8" dirty="0"/>
              <a:t> </a:t>
            </a:r>
            <a:r>
              <a:rPr spc="-4" dirty="0"/>
              <a:t>Products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5098923"/>
            <a:ext cx="9144000" cy="44768"/>
          </a:xfrm>
          <a:custGeom>
            <a:avLst/>
            <a:gdLst/>
            <a:ahLst/>
            <a:cxnLst/>
            <a:rect l="l" t="t" r="r" b="b"/>
            <a:pathLst>
              <a:path w="12192000" h="59690">
                <a:moveTo>
                  <a:pt x="12191999" y="0"/>
                </a:moveTo>
                <a:lnTo>
                  <a:pt x="0" y="0"/>
                </a:lnTo>
                <a:lnTo>
                  <a:pt x="0" y="59433"/>
                </a:lnTo>
                <a:lnTo>
                  <a:pt x="12191999" y="59433"/>
                </a:lnTo>
                <a:lnTo>
                  <a:pt x="12191999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 txBox="1"/>
          <p:nvPr/>
        </p:nvSpPr>
        <p:spPr>
          <a:xfrm>
            <a:off x="4536377" y="4942865"/>
            <a:ext cx="71914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spc="-4" dirty="0">
                <a:solidFill>
                  <a:srgbClr val="7E7E7E"/>
                </a:solidFill>
                <a:latin typeface="Arial MT"/>
                <a:cs typeface="Arial MT"/>
              </a:rPr>
              <a:t>5</a:t>
            </a:r>
            <a:endParaRPr sz="75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906650" y="652653"/>
            <a:ext cx="1213961" cy="716756"/>
            <a:chOff x="3875532" y="870203"/>
            <a:chExt cx="1618615" cy="955675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75532" y="1536191"/>
              <a:ext cx="1618488" cy="2773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74464" y="1075943"/>
              <a:ext cx="982980" cy="73761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30980" y="870203"/>
              <a:ext cx="885444" cy="95554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138298" y="1316832"/>
            <a:ext cx="754856" cy="7021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2100"/>
              </a:lnSpc>
              <a:spcBef>
                <a:spcPts val="75"/>
              </a:spcBef>
            </a:pPr>
            <a:r>
              <a:rPr sz="1800" b="1" spc="-8" dirty="0">
                <a:solidFill>
                  <a:srgbClr val="12348B"/>
                </a:solidFill>
              </a:rPr>
              <a:t>#1</a:t>
            </a:r>
            <a:endParaRPr sz="1800" dirty="0"/>
          </a:p>
          <a:p>
            <a:pPr marL="9049" marR="3810" algn="ctr">
              <a:lnSpc>
                <a:spcPts val="1050"/>
              </a:lnSpc>
            </a:pPr>
            <a:r>
              <a:rPr sz="900" dirty="0">
                <a:latin typeface="Arial MT"/>
                <a:cs typeface="Arial MT"/>
              </a:rPr>
              <a:t>St</a:t>
            </a:r>
            <a:r>
              <a:rPr sz="900" spc="4" dirty="0">
                <a:latin typeface="Arial MT"/>
                <a:cs typeface="Arial MT"/>
              </a:rPr>
              <a:t>a</a:t>
            </a:r>
            <a:r>
              <a:rPr sz="900" spc="-4" dirty="0">
                <a:latin typeface="Arial MT"/>
                <a:cs typeface="Arial MT"/>
              </a:rPr>
              <a:t>inle</a:t>
            </a:r>
            <a:r>
              <a:rPr sz="900" dirty="0">
                <a:latin typeface="Arial MT"/>
                <a:cs typeface="Arial MT"/>
              </a:rPr>
              <a:t>ss</a:t>
            </a:r>
            <a:r>
              <a:rPr sz="900" spc="-26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st</a:t>
            </a:r>
            <a:r>
              <a:rPr sz="900" spc="4" dirty="0">
                <a:latin typeface="Arial MT"/>
                <a:cs typeface="Arial MT"/>
              </a:rPr>
              <a:t>e</a:t>
            </a:r>
            <a:r>
              <a:rPr sz="900" spc="-4" dirty="0">
                <a:latin typeface="Arial MT"/>
                <a:cs typeface="Arial MT"/>
              </a:rPr>
              <a:t>el  producer in </a:t>
            </a:r>
            <a:r>
              <a:rPr sz="900" dirty="0">
                <a:latin typeface="Arial MT"/>
                <a:cs typeface="Arial MT"/>
              </a:rPr>
              <a:t> India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2739771" y="2170558"/>
            <a:ext cx="1547813" cy="2419826"/>
            <a:chOff x="3653028" y="2894076"/>
            <a:chExt cx="2063750" cy="3226435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21836" y="3619500"/>
              <a:ext cx="1469136" cy="2514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22064" y="2894076"/>
              <a:ext cx="886967" cy="9235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75888" y="5599176"/>
              <a:ext cx="1978152" cy="33985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53028" y="4841748"/>
              <a:ext cx="2063496" cy="12786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42944" y="5580888"/>
              <a:ext cx="690372" cy="40995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012091" y="2952465"/>
            <a:ext cx="1002030" cy="4071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2100"/>
              </a:lnSpc>
              <a:spcBef>
                <a:spcPts val="75"/>
              </a:spcBef>
            </a:pPr>
            <a:r>
              <a:rPr sz="1800" b="1" dirty="0">
                <a:solidFill>
                  <a:srgbClr val="12348B"/>
                </a:solidFill>
              </a:rPr>
              <a:t>~₹</a:t>
            </a:r>
            <a:r>
              <a:rPr sz="1800" b="1" spc="-68" dirty="0">
                <a:solidFill>
                  <a:srgbClr val="12348B"/>
                </a:solidFill>
              </a:rPr>
              <a:t> </a:t>
            </a:r>
            <a:r>
              <a:rPr lang="en-GB" sz="1800" b="1" spc="-4" dirty="0">
                <a:solidFill>
                  <a:srgbClr val="12348B"/>
                </a:solidFill>
              </a:rPr>
              <a:t>429</a:t>
            </a:r>
            <a:r>
              <a:rPr sz="1800" b="1" spc="-4" dirty="0">
                <a:solidFill>
                  <a:srgbClr val="12348B"/>
                </a:solidFill>
              </a:rPr>
              <a:t>bn</a:t>
            </a:r>
            <a:endParaRPr sz="1800" dirty="0"/>
          </a:p>
          <a:p>
            <a:pPr marL="953" algn="ctr">
              <a:lnSpc>
                <a:spcPts val="1020"/>
              </a:lnSpc>
            </a:pPr>
            <a:r>
              <a:rPr sz="900" spc="-4" dirty="0">
                <a:latin typeface="Arial MT"/>
                <a:cs typeface="Arial MT"/>
              </a:rPr>
              <a:t>Revenue</a:t>
            </a:r>
            <a:r>
              <a:rPr sz="900" spc="-41" dirty="0">
                <a:latin typeface="Arial MT"/>
                <a:cs typeface="Arial MT"/>
              </a:rPr>
              <a:t> </a:t>
            </a:r>
            <a:r>
              <a:rPr sz="900" spc="-4" dirty="0">
                <a:latin typeface="Arial MT"/>
                <a:cs typeface="Arial MT"/>
              </a:rPr>
              <a:t>(Net)*</a:t>
            </a:r>
            <a:endParaRPr sz="900" dirty="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98375" y="4484979"/>
            <a:ext cx="1030129" cy="4071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2100"/>
              </a:lnSpc>
              <a:spcBef>
                <a:spcPts val="75"/>
              </a:spcBef>
            </a:pPr>
            <a:r>
              <a:rPr sz="1800" b="1" spc="-8" dirty="0">
                <a:solidFill>
                  <a:srgbClr val="12348B"/>
                </a:solidFill>
              </a:rPr>
              <a:t>50+</a:t>
            </a:r>
            <a:endParaRPr sz="1800"/>
          </a:p>
          <a:p>
            <a:pPr algn="ctr">
              <a:lnSpc>
                <a:spcPts val="1020"/>
              </a:lnSpc>
            </a:pPr>
            <a:r>
              <a:rPr sz="900" spc="-4" dirty="0">
                <a:latin typeface="Arial MT"/>
                <a:cs typeface="Arial MT"/>
              </a:rPr>
              <a:t>Exports</a:t>
            </a:r>
            <a:r>
              <a:rPr sz="900" spc="-15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to</a:t>
            </a:r>
            <a:r>
              <a:rPr sz="900" spc="-15" dirty="0">
                <a:latin typeface="Arial MT"/>
                <a:cs typeface="Arial MT"/>
              </a:rPr>
              <a:t> </a:t>
            </a:r>
            <a:r>
              <a:rPr sz="900" spc="-4" dirty="0">
                <a:latin typeface="Arial MT"/>
                <a:cs typeface="Arial MT"/>
              </a:rPr>
              <a:t>countries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0" y="884682"/>
            <a:ext cx="5976938" cy="4168616"/>
            <a:chOff x="0" y="1179575"/>
            <a:chExt cx="7969250" cy="5558155"/>
          </a:xfrm>
        </p:grpSpPr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5666231"/>
              <a:ext cx="3550920" cy="10713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1179575"/>
              <a:ext cx="3197352" cy="534162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93992" y="1536191"/>
              <a:ext cx="1175003" cy="298703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5027676" y="1328223"/>
            <a:ext cx="1049179" cy="5610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2104"/>
              </a:lnSpc>
              <a:spcBef>
                <a:spcPts val="75"/>
              </a:spcBef>
            </a:pPr>
            <a:r>
              <a:rPr sz="1800" b="1" spc="-4" dirty="0">
                <a:solidFill>
                  <a:srgbClr val="12348B"/>
                </a:solidFill>
              </a:rPr>
              <a:t>#5</a:t>
            </a:r>
            <a:endParaRPr sz="1800"/>
          </a:p>
          <a:p>
            <a:pPr marL="9049" marR="3810" algn="ctr">
              <a:lnSpc>
                <a:spcPts val="1050"/>
              </a:lnSpc>
              <a:spcBef>
                <a:spcPts val="4"/>
              </a:spcBef>
            </a:pPr>
            <a:r>
              <a:rPr sz="900" spc="-94" dirty="0">
                <a:latin typeface="Arial MT"/>
                <a:cs typeface="Arial MT"/>
              </a:rPr>
              <a:t>T</a:t>
            </a:r>
            <a:r>
              <a:rPr sz="900" spc="-4" dirty="0">
                <a:latin typeface="Arial MT"/>
                <a:cs typeface="Arial MT"/>
              </a:rPr>
              <a:t>op</a:t>
            </a:r>
            <a:r>
              <a:rPr sz="900" spc="-15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Glo</a:t>
            </a:r>
            <a:r>
              <a:rPr sz="900" spc="-4" dirty="0">
                <a:latin typeface="Arial MT"/>
                <a:cs typeface="Arial MT"/>
              </a:rPr>
              <a:t>bal</a:t>
            </a:r>
            <a:r>
              <a:rPr sz="900" spc="-15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p</a:t>
            </a:r>
            <a:r>
              <a:rPr sz="900" spc="-4" dirty="0">
                <a:latin typeface="Arial MT"/>
                <a:cs typeface="Arial MT"/>
              </a:rPr>
              <a:t>ro</a:t>
            </a:r>
            <a:r>
              <a:rPr sz="900" dirty="0">
                <a:latin typeface="Arial MT"/>
                <a:cs typeface="Arial MT"/>
              </a:rPr>
              <a:t>du</a:t>
            </a:r>
            <a:r>
              <a:rPr sz="900" spc="-4" dirty="0">
                <a:latin typeface="Arial MT"/>
                <a:cs typeface="Arial MT"/>
              </a:rPr>
              <a:t>c</a:t>
            </a:r>
            <a:r>
              <a:rPr sz="900" spc="-8" dirty="0">
                <a:latin typeface="Arial MT"/>
                <a:cs typeface="Arial MT"/>
              </a:rPr>
              <a:t>e</a:t>
            </a:r>
            <a:r>
              <a:rPr sz="900" dirty="0">
                <a:latin typeface="Arial MT"/>
                <a:cs typeface="Arial MT"/>
              </a:rPr>
              <a:t>r  Ex</a:t>
            </a:r>
            <a:r>
              <a:rPr sz="900" spc="-4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-</a:t>
            </a:r>
            <a:r>
              <a:rPr sz="900" spc="-8" dirty="0">
                <a:latin typeface="Arial MT"/>
                <a:cs typeface="Arial MT"/>
              </a:rPr>
              <a:t> </a:t>
            </a:r>
            <a:r>
              <a:rPr sz="900" spc="-4" dirty="0">
                <a:latin typeface="Arial MT"/>
                <a:cs typeface="Arial MT"/>
              </a:rPr>
              <a:t>China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490752" y="763429"/>
            <a:ext cx="1614011" cy="3767614"/>
            <a:chOff x="5987669" y="1017905"/>
            <a:chExt cx="2152015" cy="5023485"/>
          </a:xfrm>
        </p:grpSpPr>
        <p:sp>
          <p:nvSpPr>
            <p:cNvPr id="34" name="object 34"/>
            <p:cNvSpPr/>
            <p:nvPr/>
          </p:nvSpPr>
          <p:spPr>
            <a:xfrm>
              <a:off x="5990844" y="1021080"/>
              <a:ext cx="0" cy="1101725"/>
            </a:xfrm>
            <a:custGeom>
              <a:avLst/>
              <a:gdLst/>
              <a:ahLst/>
              <a:cxnLst/>
              <a:rect l="l" t="t" r="r" b="b"/>
              <a:pathLst>
                <a:path h="1101725">
                  <a:moveTo>
                    <a:pt x="0" y="0"/>
                  </a:moveTo>
                  <a:lnTo>
                    <a:pt x="0" y="1101598"/>
                  </a:lnTo>
                </a:path>
              </a:pathLst>
            </a:custGeom>
            <a:ln w="6096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685788" y="3636263"/>
              <a:ext cx="1248155" cy="20421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684263" y="3099815"/>
              <a:ext cx="1214627" cy="65684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990844" y="3145536"/>
              <a:ext cx="0" cy="1237615"/>
            </a:xfrm>
            <a:custGeom>
              <a:avLst/>
              <a:gdLst/>
              <a:ahLst/>
              <a:cxnLst/>
              <a:rect l="l" t="t" r="r" b="b"/>
              <a:pathLst>
                <a:path h="1237614">
                  <a:moveTo>
                    <a:pt x="0" y="0"/>
                  </a:moveTo>
                  <a:lnTo>
                    <a:pt x="0" y="1237614"/>
                  </a:lnTo>
                </a:path>
              </a:pathLst>
            </a:custGeom>
            <a:ln w="6096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71488" y="5771388"/>
              <a:ext cx="1568196" cy="26974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79336" y="4927091"/>
              <a:ext cx="1063752" cy="106375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20840" y="5369051"/>
              <a:ext cx="568451" cy="612648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5019484" y="2952465"/>
            <a:ext cx="875348" cy="4071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2100"/>
              </a:lnSpc>
              <a:spcBef>
                <a:spcPts val="75"/>
              </a:spcBef>
            </a:pPr>
            <a:r>
              <a:rPr sz="1800" b="1" dirty="0">
                <a:solidFill>
                  <a:srgbClr val="12348B"/>
                </a:solidFill>
              </a:rPr>
              <a:t>~₹</a:t>
            </a:r>
            <a:r>
              <a:rPr sz="1800" b="1" spc="-68" dirty="0">
                <a:solidFill>
                  <a:srgbClr val="12348B"/>
                </a:solidFill>
              </a:rPr>
              <a:t> </a:t>
            </a:r>
            <a:r>
              <a:rPr lang="en-GB" sz="1800" b="1" spc="-4" dirty="0">
                <a:solidFill>
                  <a:srgbClr val="12348B"/>
                </a:solidFill>
              </a:rPr>
              <a:t>55</a:t>
            </a:r>
            <a:r>
              <a:rPr sz="1800" b="1" spc="-4" dirty="0">
                <a:solidFill>
                  <a:srgbClr val="12348B"/>
                </a:solidFill>
              </a:rPr>
              <a:t>bn</a:t>
            </a:r>
            <a:endParaRPr sz="1800" dirty="0"/>
          </a:p>
          <a:p>
            <a:pPr algn="ctr">
              <a:lnSpc>
                <a:spcPts val="1020"/>
              </a:lnSpc>
            </a:pPr>
            <a:r>
              <a:rPr sz="900" dirty="0">
                <a:latin typeface="Arial MT"/>
                <a:cs typeface="Arial MT"/>
              </a:rPr>
              <a:t>EBITDA*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4687061" y="4460062"/>
            <a:ext cx="1347311" cy="5284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2130"/>
              </a:lnSpc>
              <a:spcBef>
                <a:spcPts val="75"/>
              </a:spcBef>
            </a:pPr>
            <a:r>
              <a:rPr sz="1800" b="1" spc="-4" dirty="0">
                <a:solidFill>
                  <a:srgbClr val="12348B"/>
                </a:solidFill>
              </a:rPr>
              <a:t>&gt;120</a:t>
            </a:r>
            <a:r>
              <a:rPr sz="1800" b="1" spc="-49" dirty="0">
                <a:solidFill>
                  <a:srgbClr val="12348B"/>
                </a:solidFill>
              </a:rPr>
              <a:t> </a:t>
            </a:r>
            <a:r>
              <a:rPr sz="1800" b="1" dirty="0">
                <a:solidFill>
                  <a:srgbClr val="12348B"/>
                </a:solidFill>
              </a:rPr>
              <a:t>grades</a:t>
            </a:r>
            <a:endParaRPr sz="1800"/>
          </a:p>
          <a:p>
            <a:pPr algn="ctr">
              <a:lnSpc>
                <a:spcPts val="915"/>
              </a:lnSpc>
            </a:pPr>
            <a:r>
              <a:rPr sz="788" dirty="0">
                <a:latin typeface="Arial MT"/>
                <a:cs typeface="Arial MT"/>
              </a:rPr>
              <a:t>Diversified</a:t>
            </a:r>
            <a:r>
              <a:rPr sz="788" spc="-38" dirty="0">
                <a:latin typeface="Arial MT"/>
                <a:cs typeface="Arial MT"/>
              </a:rPr>
              <a:t> </a:t>
            </a:r>
            <a:r>
              <a:rPr sz="788" dirty="0">
                <a:latin typeface="Arial MT"/>
                <a:cs typeface="Arial MT"/>
              </a:rPr>
              <a:t>High</a:t>
            </a:r>
            <a:r>
              <a:rPr sz="788" spc="-19" dirty="0">
                <a:latin typeface="Arial MT"/>
                <a:cs typeface="Arial MT"/>
              </a:rPr>
              <a:t> </a:t>
            </a:r>
            <a:r>
              <a:rPr sz="788" dirty="0">
                <a:latin typeface="Arial MT"/>
                <a:cs typeface="Arial MT"/>
              </a:rPr>
              <a:t>End</a:t>
            </a:r>
            <a:endParaRPr sz="788">
              <a:latin typeface="Arial MT"/>
              <a:cs typeface="Arial MT"/>
            </a:endParaRPr>
          </a:p>
          <a:p>
            <a:pPr algn="ctr">
              <a:spcBef>
                <a:spcPts val="105"/>
              </a:spcBef>
            </a:pPr>
            <a:r>
              <a:rPr sz="788" dirty="0">
                <a:latin typeface="Arial MT"/>
                <a:cs typeface="Arial MT"/>
              </a:rPr>
              <a:t>Product</a:t>
            </a:r>
            <a:r>
              <a:rPr sz="788" spc="-45" dirty="0">
                <a:latin typeface="Arial MT"/>
                <a:cs typeface="Arial MT"/>
              </a:rPr>
              <a:t> </a:t>
            </a:r>
            <a:r>
              <a:rPr sz="788" dirty="0">
                <a:latin typeface="Arial MT"/>
                <a:cs typeface="Arial MT"/>
              </a:rPr>
              <a:t>Mix</a:t>
            </a:r>
            <a:endParaRPr sz="788">
              <a:latin typeface="Arial MT"/>
              <a:cs typeface="Arial MT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4490752" y="490347"/>
            <a:ext cx="3322796" cy="4286726"/>
            <a:chOff x="5987669" y="653795"/>
            <a:chExt cx="4430395" cy="5715635"/>
          </a:xfrm>
        </p:grpSpPr>
        <p:sp>
          <p:nvSpPr>
            <p:cNvPr id="44" name="object 44"/>
            <p:cNvSpPr/>
            <p:nvPr/>
          </p:nvSpPr>
          <p:spPr>
            <a:xfrm>
              <a:off x="5990844" y="5128260"/>
              <a:ext cx="0" cy="1237615"/>
            </a:xfrm>
            <a:custGeom>
              <a:avLst/>
              <a:gdLst/>
              <a:ahLst/>
              <a:cxnLst/>
              <a:rect l="l" t="t" r="r" b="b"/>
              <a:pathLst>
                <a:path h="1237614">
                  <a:moveTo>
                    <a:pt x="0" y="0"/>
                  </a:moveTo>
                  <a:lnTo>
                    <a:pt x="0" y="1237602"/>
                  </a:lnTo>
                </a:path>
              </a:pathLst>
            </a:custGeom>
            <a:ln w="6096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384791" y="653795"/>
              <a:ext cx="1033272" cy="79552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043923" y="1481378"/>
              <a:ext cx="1299544" cy="45852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070848" y="940307"/>
              <a:ext cx="1293876" cy="879347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6701028" y="1409129"/>
            <a:ext cx="1207770" cy="4071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2100"/>
              </a:lnSpc>
              <a:spcBef>
                <a:spcPts val="75"/>
              </a:spcBef>
            </a:pPr>
            <a:r>
              <a:rPr sz="1800" b="1" spc="-4" dirty="0">
                <a:solidFill>
                  <a:srgbClr val="12348B"/>
                </a:solidFill>
              </a:rPr>
              <a:t>3mtpa</a:t>
            </a:r>
            <a:endParaRPr sz="1800"/>
          </a:p>
          <a:p>
            <a:pPr algn="ctr">
              <a:lnSpc>
                <a:spcPts val="1020"/>
              </a:lnSpc>
            </a:pPr>
            <a:r>
              <a:rPr sz="900" dirty="0">
                <a:latin typeface="Arial MT"/>
                <a:cs typeface="Arial MT"/>
              </a:rPr>
              <a:t>Stainless</a:t>
            </a:r>
            <a:r>
              <a:rPr sz="900" spc="-49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steel</a:t>
            </a:r>
            <a:r>
              <a:rPr sz="900" spc="-30" dirty="0">
                <a:latin typeface="Arial MT"/>
                <a:cs typeface="Arial MT"/>
              </a:rPr>
              <a:t> </a:t>
            </a:r>
            <a:r>
              <a:rPr sz="900" dirty="0">
                <a:latin typeface="Arial MT"/>
                <a:cs typeface="Arial MT"/>
              </a:rPr>
              <a:t>capacity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374415" y="763429"/>
            <a:ext cx="1661160" cy="4013359"/>
            <a:chOff x="8499220" y="1017905"/>
            <a:chExt cx="2214880" cy="5351145"/>
          </a:xfrm>
        </p:grpSpPr>
        <p:sp>
          <p:nvSpPr>
            <p:cNvPr id="50" name="object 50"/>
            <p:cNvSpPr/>
            <p:nvPr/>
          </p:nvSpPr>
          <p:spPr>
            <a:xfrm>
              <a:off x="8502395" y="1021080"/>
              <a:ext cx="0" cy="1237615"/>
            </a:xfrm>
            <a:custGeom>
              <a:avLst/>
              <a:gdLst/>
              <a:ahLst/>
              <a:cxnLst/>
              <a:rect l="l" t="t" r="r" b="b"/>
              <a:pathLst>
                <a:path h="1237614">
                  <a:moveTo>
                    <a:pt x="0" y="0"/>
                  </a:moveTo>
                  <a:lnTo>
                    <a:pt x="0" y="1237615"/>
                  </a:lnTo>
                </a:path>
              </a:pathLst>
            </a:custGeom>
            <a:ln w="6096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924543" y="2804159"/>
              <a:ext cx="1626107" cy="101955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502395" y="3145536"/>
              <a:ext cx="0" cy="1237615"/>
            </a:xfrm>
            <a:custGeom>
              <a:avLst/>
              <a:gdLst/>
              <a:ahLst/>
              <a:cxnLst/>
              <a:rect l="l" t="t" r="r" b="b"/>
              <a:pathLst>
                <a:path h="1237614">
                  <a:moveTo>
                    <a:pt x="0" y="0"/>
                  </a:moveTo>
                  <a:lnTo>
                    <a:pt x="0" y="1237614"/>
                  </a:lnTo>
                </a:path>
              </a:pathLst>
            </a:custGeom>
            <a:ln w="6096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128759" y="5926836"/>
              <a:ext cx="1033272" cy="5943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352787" y="5100827"/>
              <a:ext cx="1360931" cy="67970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934955" y="5462015"/>
              <a:ext cx="408431" cy="44043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176003" y="4910327"/>
              <a:ext cx="858011" cy="1075944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8502395" y="5128259"/>
              <a:ext cx="0" cy="1237615"/>
            </a:xfrm>
            <a:custGeom>
              <a:avLst/>
              <a:gdLst/>
              <a:ahLst/>
              <a:cxnLst/>
              <a:rect l="l" t="t" r="r" b="b"/>
              <a:pathLst>
                <a:path h="1237614">
                  <a:moveTo>
                    <a:pt x="0" y="0"/>
                  </a:moveTo>
                  <a:lnTo>
                    <a:pt x="0" y="1237602"/>
                  </a:lnTo>
                </a:path>
              </a:pathLst>
            </a:custGeom>
            <a:ln w="6096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6872001" y="2902173"/>
            <a:ext cx="863918" cy="4199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76" algn="ctr">
              <a:lnSpc>
                <a:spcPts val="2130"/>
              </a:lnSpc>
              <a:spcBef>
                <a:spcPts val="75"/>
              </a:spcBef>
            </a:pPr>
            <a:r>
              <a:rPr sz="1800" b="1" spc="-4" dirty="0">
                <a:solidFill>
                  <a:srgbClr val="12348B"/>
                </a:solidFill>
              </a:rPr>
              <a:t>0.2x</a:t>
            </a:r>
            <a:endParaRPr sz="1800"/>
          </a:p>
          <a:p>
            <a:pPr algn="ctr">
              <a:lnSpc>
                <a:spcPts val="1050"/>
              </a:lnSpc>
            </a:pPr>
            <a:r>
              <a:rPr sz="900" spc="-4" dirty="0">
                <a:latin typeface="Arial MT"/>
                <a:cs typeface="Arial MT"/>
              </a:rPr>
              <a:t>Net</a:t>
            </a:r>
            <a:r>
              <a:rPr sz="900" spc="-26" dirty="0">
                <a:latin typeface="Arial MT"/>
                <a:cs typeface="Arial MT"/>
              </a:rPr>
              <a:t> </a:t>
            </a:r>
            <a:r>
              <a:rPr sz="900" spc="-4" dirty="0">
                <a:latin typeface="Arial MT"/>
                <a:cs typeface="Arial MT"/>
              </a:rPr>
              <a:t>Debt/Equity*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454140" y="4484980"/>
            <a:ext cx="1768316" cy="58798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62865" algn="ctr">
              <a:lnSpc>
                <a:spcPts val="2100"/>
              </a:lnSpc>
              <a:spcBef>
                <a:spcPts val="75"/>
              </a:spcBef>
            </a:pPr>
            <a:r>
              <a:rPr sz="1800" b="1" dirty="0">
                <a:solidFill>
                  <a:srgbClr val="12348B"/>
                </a:solidFill>
              </a:rPr>
              <a:t>&gt;</a:t>
            </a:r>
            <a:r>
              <a:rPr sz="1800" b="1" spc="-30" dirty="0">
                <a:solidFill>
                  <a:srgbClr val="12348B"/>
                </a:solidFill>
              </a:rPr>
              <a:t> </a:t>
            </a:r>
            <a:r>
              <a:rPr sz="1800" b="1" spc="-4" dirty="0">
                <a:solidFill>
                  <a:srgbClr val="12348B"/>
                </a:solidFill>
              </a:rPr>
              <a:t>21,000</a:t>
            </a:r>
            <a:endParaRPr sz="1800" dirty="0"/>
          </a:p>
          <a:p>
            <a:pPr marR="65246" algn="ctr">
              <a:lnSpc>
                <a:spcPts val="1020"/>
              </a:lnSpc>
            </a:pPr>
            <a:r>
              <a:rPr sz="900" spc="-4" dirty="0">
                <a:latin typeface="Arial MT"/>
                <a:cs typeface="Arial MT"/>
              </a:rPr>
              <a:t>Manpower</a:t>
            </a:r>
            <a:r>
              <a:rPr sz="900" spc="-26" dirty="0">
                <a:latin typeface="Arial MT"/>
                <a:cs typeface="Arial MT"/>
              </a:rPr>
              <a:t> </a:t>
            </a:r>
            <a:r>
              <a:rPr sz="750" spc="-4" dirty="0">
                <a:latin typeface="Arial MT"/>
                <a:cs typeface="Arial MT"/>
              </a:rPr>
              <a:t>(incl. contractual)</a:t>
            </a:r>
            <a:endParaRPr sz="750" dirty="0">
              <a:latin typeface="Arial MT"/>
              <a:cs typeface="Arial MT"/>
            </a:endParaRPr>
          </a:p>
          <a:p>
            <a:pPr marL="9525">
              <a:spcBef>
                <a:spcPts val="645"/>
              </a:spcBef>
            </a:pPr>
            <a:r>
              <a:rPr sz="675" dirty="0">
                <a:latin typeface="Arial MT"/>
                <a:cs typeface="Arial MT"/>
              </a:rPr>
              <a:t>*Standalone</a:t>
            </a:r>
            <a:r>
              <a:rPr sz="675" spc="-30" dirty="0">
                <a:latin typeface="Arial MT"/>
                <a:cs typeface="Arial MT"/>
              </a:rPr>
              <a:t> </a:t>
            </a:r>
            <a:r>
              <a:rPr sz="675" dirty="0">
                <a:latin typeface="Arial MT"/>
                <a:cs typeface="Arial MT"/>
              </a:rPr>
              <a:t>financials</a:t>
            </a:r>
            <a:r>
              <a:rPr sz="675" spc="-34" dirty="0">
                <a:latin typeface="Arial MT"/>
                <a:cs typeface="Arial MT"/>
              </a:rPr>
              <a:t> </a:t>
            </a:r>
            <a:r>
              <a:rPr sz="675" dirty="0">
                <a:latin typeface="Arial MT"/>
                <a:cs typeface="Arial MT"/>
              </a:rPr>
              <a:t>ending</a:t>
            </a:r>
            <a:r>
              <a:rPr sz="675" spc="-19" dirty="0">
                <a:latin typeface="Arial MT"/>
                <a:cs typeface="Arial MT"/>
              </a:rPr>
              <a:t> </a:t>
            </a:r>
            <a:r>
              <a:rPr sz="675" spc="-4" dirty="0">
                <a:latin typeface="Arial MT"/>
                <a:cs typeface="Arial MT"/>
              </a:rPr>
              <a:t>March</a:t>
            </a:r>
            <a:r>
              <a:rPr sz="675" spc="4" dirty="0">
                <a:latin typeface="Arial MT"/>
                <a:cs typeface="Arial MT"/>
              </a:rPr>
              <a:t> </a:t>
            </a:r>
            <a:r>
              <a:rPr sz="675" dirty="0">
                <a:latin typeface="Arial MT"/>
                <a:cs typeface="Arial MT"/>
              </a:rPr>
              <a:t>31,</a:t>
            </a:r>
            <a:r>
              <a:rPr sz="675" spc="-11" dirty="0">
                <a:latin typeface="Arial MT"/>
                <a:cs typeface="Arial MT"/>
              </a:rPr>
              <a:t> </a:t>
            </a:r>
            <a:r>
              <a:rPr sz="675" dirty="0">
                <a:latin typeface="Arial MT"/>
                <a:cs typeface="Arial MT"/>
              </a:rPr>
              <a:t>202</a:t>
            </a:r>
            <a:r>
              <a:rPr lang="en-GB" sz="675" dirty="0">
                <a:latin typeface="Arial MT"/>
                <a:cs typeface="Arial MT"/>
              </a:rPr>
              <a:t>6</a:t>
            </a:r>
            <a:endParaRPr sz="675" dirty="0">
              <a:latin typeface="Arial MT"/>
              <a:cs typeface="Arial MT"/>
            </a:endParaRPr>
          </a:p>
        </p:txBody>
      </p:sp>
      <p:pic>
        <p:nvPicPr>
          <p:cNvPr id="60" name="object 6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212080" y="580643"/>
            <a:ext cx="642366" cy="8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8763" cy="5143976"/>
            <a:chOff x="0" y="0"/>
            <a:chExt cx="12198350" cy="6858634"/>
          </a:xfrm>
        </p:grpSpPr>
        <p:sp>
          <p:nvSpPr>
            <p:cNvPr id="3" name="object 3"/>
            <p:cNvSpPr/>
            <p:nvPr/>
          </p:nvSpPr>
          <p:spPr>
            <a:xfrm>
              <a:off x="0" y="6798564"/>
              <a:ext cx="12192000" cy="59690"/>
            </a:xfrm>
            <a:custGeom>
              <a:avLst/>
              <a:gdLst/>
              <a:ahLst/>
              <a:cxnLst/>
              <a:rect l="l" t="t" r="r" b="b"/>
              <a:pathLst>
                <a:path w="12192000" h="59690">
                  <a:moveTo>
                    <a:pt x="12192000" y="0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12192000" y="5943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00" y="6681214"/>
              <a:ext cx="158496" cy="1722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78768" y="6672071"/>
              <a:ext cx="137159" cy="1432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33368" y="6763510"/>
              <a:ext cx="29159" cy="365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68100" y="6643114"/>
              <a:ext cx="158496" cy="1554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78056" y="0"/>
              <a:ext cx="6613943" cy="6858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75876" y="1085088"/>
              <a:ext cx="2516124" cy="75895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709404" y="1106424"/>
              <a:ext cx="2482850" cy="692150"/>
            </a:xfrm>
            <a:custGeom>
              <a:avLst/>
              <a:gdLst/>
              <a:ahLst/>
              <a:cxnLst/>
              <a:rect l="l" t="t" r="r" b="b"/>
              <a:pathLst>
                <a:path w="2482850" h="692150">
                  <a:moveTo>
                    <a:pt x="2482596" y="0"/>
                  </a:moveTo>
                  <a:lnTo>
                    <a:pt x="345948" y="0"/>
                  </a:lnTo>
                  <a:lnTo>
                    <a:pt x="299016" y="3159"/>
                  </a:lnTo>
                  <a:lnTo>
                    <a:pt x="254000" y="12361"/>
                  </a:lnTo>
                  <a:lnTo>
                    <a:pt x="211312" y="27193"/>
                  </a:lnTo>
                  <a:lnTo>
                    <a:pt x="171365" y="47244"/>
                  </a:lnTo>
                  <a:lnTo>
                    <a:pt x="134572" y="72098"/>
                  </a:lnTo>
                  <a:lnTo>
                    <a:pt x="101346" y="101346"/>
                  </a:lnTo>
                  <a:lnTo>
                    <a:pt x="72098" y="134572"/>
                  </a:lnTo>
                  <a:lnTo>
                    <a:pt x="47244" y="171365"/>
                  </a:lnTo>
                  <a:lnTo>
                    <a:pt x="27193" y="211312"/>
                  </a:lnTo>
                  <a:lnTo>
                    <a:pt x="12361" y="254000"/>
                  </a:lnTo>
                  <a:lnTo>
                    <a:pt x="3159" y="299016"/>
                  </a:lnTo>
                  <a:lnTo>
                    <a:pt x="0" y="345948"/>
                  </a:lnTo>
                  <a:lnTo>
                    <a:pt x="3159" y="392879"/>
                  </a:lnTo>
                  <a:lnTo>
                    <a:pt x="12361" y="437896"/>
                  </a:lnTo>
                  <a:lnTo>
                    <a:pt x="27193" y="480583"/>
                  </a:lnTo>
                  <a:lnTo>
                    <a:pt x="47244" y="520530"/>
                  </a:lnTo>
                  <a:lnTo>
                    <a:pt x="72098" y="557323"/>
                  </a:lnTo>
                  <a:lnTo>
                    <a:pt x="101346" y="590550"/>
                  </a:lnTo>
                  <a:lnTo>
                    <a:pt x="134572" y="619797"/>
                  </a:lnTo>
                  <a:lnTo>
                    <a:pt x="171365" y="644652"/>
                  </a:lnTo>
                  <a:lnTo>
                    <a:pt x="211312" y="664702"/>
                  </a:lnTo>
                  <a:lnTo>
                    <a:pt x="254000" y="679534"/>
                  </a:lnTo>
                  <a:lnTo>
                    <a:pt x="299016" y="688736"/>
                  </a:lnTo>
                  <a:lnTo>
                    <a:pt x="345948" y="691896"/>
                  </a:lnTo>
                  <a:lnTo>
                    <a:pt x="2482596" y="691896"/>
                  </a:lnTo>
                  <a:lnTo>
                    <a:pt x="2482596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709404" y="1106424"/>
              <a:ext cx="2482850" cy="692150"/>
            </a:xfrm>
            <a:custGeom>
              <a:avLst/>
              <a:gdLst/>
              <a:ahLst/>
              <a:cxnLst/>
              <a:rect l="l" t="t" r="r" b="b"/>
              <a:pathLst>
                <a:path w="2482850" h="692150">
                  <a:moveTo>
                    <a:pt x="2482596" y="691896"/>
                  </a:moveTo>
                  <a:lnTo>
                    <a:pt x="345948" y="691896"/>
                  </a:lnTo>
                  <a:lnTo>
                    <a:pt x="299016" y="688736"/>
                  </a:lnTo>
                  <a:lnTo>
                    <a:pt x="254000" y="679534"/>
                  </a:lnTo>
                  <a:lnTo>
                    <a:pt x="211312" y="664702"/>
                  </a:lnTo>
                  <a:lnTo>
                    <a:pt x="171365" y="644652"/>
                  </a:lnTo>
                  <a:lnTo>
                    <a:pt x="134572" y="619797"/>
                  </a:lnTo>
                  <a:lnTo>
                    <a:pt x="101346" y="590550"/>
                  </a:lnTo>
                  <a:lnTo>
                    <a:pt x="72098" y="557323"/>
                  </a:lnTo>
                  <a:lnTo>
                    <a:pt x="47244" y="520530"/>
                  </a:lnTo>
                  <a:lnTo>
                    <a:pt x="27193" y="480583"/>
                  </a:lnTo>
                  <a:lnTo>
                    <a:pt x="12361" y="437896"/>
                  </a:lnTo>
                  <a:lnTo>
                    <a:pt x="3159" y="392879"/>
                  </a:lnTo>
                  <a:lnTo>
                    <a:pt x="0" y="345948"/>
                  </a:lnTo>
                  <a:lnTo>
                    <a:pt x="3159" y="299016"/>
                  </a:lnTo>
                  <a:lnTo>
                    <a:pt x="12361" y="254000"/>
                  </a:lnTo>
                  <a:lnTo>
                    <a:pt x="27193" y="211312"/>
                  </a:lnTo>
                  <a:lnTo>
                    <a:pt x="47244" y="171365"/>
                  </a:lnTo>
                  <a:lnTo>
                    <a:pt x="72098" y="134572"/>
                  </a:lnTo>
                  <a:lnTo>
                    <a:pt x="101346" y="101346"/>
                  </a:lnTo>
                  <a:lnTo>
                    <a:pt x="134572" y="72098"/>
                  </a:lnTo>
                  <a:lnTo>
                    <a:pt x="171365" y="47244"/>
                  </a:lnTo>
                  <a:lnTo>
                    <a:pt x="211312" y="27193"/>
                  </a:lnTo>
                  <a:lnTo>
                    <a:pt x="254000" y="12361"/>
                  </a:lnTo>
                  <a:lnTo>
                    <a:pt x="299016" y="3159"/>
                  </a:lnTo>
                  <a:lnTo>
                    <a:pt x="345948" y="0"/>
                  </a:lnTo>
                  <a:lnTo>
                    <a:pt x="2482596" y="0"/>
                  </a:lnTo>
                </a:path>
              </a:pathLst>
            </a:custGeom>
            <a:ln w="12192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443150" y="884301"/>
            <a:ext cx="54768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8" dirty="0">
                <a:solidFill>
                  <a:srgbClr val="FFFFFF"/>
                </a:solidFill>
              </a:rPr>
              <a:t>HISAR</a:t>
            </a:r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7400734" y="1055751"/>
            <a:ext cx="158972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FFFFFF"/>
                </a:solidFill>
              </a:rPr>
              <a:t>Capacity -</a:t>
            </a:r>
            <a:r>
              <a:rPr sz="1350" spc="-8" dirty="0">
                <a:solidFill>
                  <a:srgbClr val="FFFFFF"/>
                </a:solidFill>
              </a:rPr>
              <a:t> </a:t>
            </a:r>
            <a:r>
              <a:rPr sz="1350" dirty="0">
                <a:solidFill>
                  <a:srgbClr val="FFFFFF"/>
                </a:solidFill>
              </a:rPr>
              <a:t>0.8</a:t>
            </a:r>
            <a:r>
              <a:rPr sz="1350" spc="-19" dirty="0">
                <a:solidFill>
                  <a:srgbClr val="FFFFFF"/>
                </a:solidFill>
              </a:rPr>
              <a:t> </a:t>
            </a:r>
            <a:r>
              <a:rPr sz="1350" spc="-15" dirty="0">
                <a:solidFill>
                  <a:srgbClr val="FFFFFF"/>
                </a:solidFill>
              </a:rPr>
              <a:t>MTPA</a:t>
            </a:r>
            <a:endParaRPr sz="1350"/>
          </a:p>
        </p:txBody>
      </p:sp>
      <p:grpSp>
        <p:nvGrpSpPr>
          <p:cNvPr id="14" name="object 14"/>
          <p:cNvGrpSpPr/>
          <p:nvPr/>
        </p:nvGrpSpPr>
        <p:grpSpPr>
          <a:xfrm>
            <a:off x="-1" y="0"/>
            <a:ext cx="4799648" cy="5143500"/>
            <a:chOff x="-6350" y="0"/>
            <a:chExt cx="6405880" cy="685800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23738" y="35623"/>
              <a:ext cx="875733" cy="6822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6312408" cy="68580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1085088"/>
              <a:ext cx="2493264" cy="75895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1106424"/>
              <a:ext cx="2459990" cy="692150"/>
            </a:xfrm>
            <a:custGeom>
              <a:avLst/>
              <a:gdLst/>
              <a:ahLst/>
              <a:cxnLst/>
              <a:rect l="l" t="t" r="r" b="b"/>
              <a:pathLst>
                <a:path w="2459990" h="692150">
                  <a:moveTo>
                    <a:pt x="2113788" y="0"/>
                  </a:moveTo>
                  <a:lnTo>
                    <a:pt x="0" y="0"/>
                  </a:lnTo>
                  <a:lnTo>
                    <a:pt x="0" y="691896"/>
                  </a:lnTo>
                  <a:lnTo>
                    <a:pt x="2113788" y="691896"/>
                  </a:lnTo>
                  <a:lnTo>
                    <a:pt x="2160719" y="688736"/>
                  </a:lnTo>
                  <a:lnTo>
                    <a:pt x="2205735" y="679534"/>
                  </a:lnTo>
                  <a:lnTo>
                    <a:pt x="2248423" y="664702"/>
                  </a:lnTo>
                  <a:lnTo>
                    <a:pt x="2288370" y="644651"/>
                  </a:lnTo>
                  <a:lnTo>
                    <a:pt x="2325163" y="619797"/>
                  </a:lnTo>
                  <a:lnTo>
                    <a:pt x="2358390" y="590550"/>
                  </a:lnTo>
                  <a:lnTo>
                    <a:pt x="2387637" y="557323"/>
                  </a:lnTo>
                  <a:lnTo>
                    <a:pt x="2412492" y="520530"/>
                  </a:lnTo>
                  <a:lnTo>
                    <a:pt x="2432542" y="480583"/>
                  </a:lnTo>
                  <a:lnTo>
                    <a:pt x="2447374" y="437896"/>
                  </a:lnTo>
                  <a:lnTo>
                    <a:pt x="2456576" y="392879"/>
                  </a:lnTo>
                  <a:lnTo>
                    <a:pt x="2459736" y="345948"/>
                  </a:lnTo>
                  <a:lnTo>
                    <a:pt x="2456576" y="299016"/>
                  </a:lnTo>
                  <a:lnTo>
                    <a:pt x="2447374" y="253999"/>
                  </a:lnTo>
                  <a:lnTo>
                    <a:pt x="2432542" y="211312"/>
                  </a:lnTo>
                  <a:lnTo>
                    <a:pt x="2412492" y="171365"/>
                  </a:lnTo>
                  <a:lnTo>
                    <a:pt x="2387637" y="134572"/>
                  </a:lnTo>
                  <a:lnTo>
                    <a:pt x="2358390" y="101345"/>
                  </a:lnTo>
                  <a:lnTo>
                    <a:pt x="2325163" y="72098"/>
                  </a:lnTo>
                  <a:lnTo>
                    <a:pt x="2288370" y="47243"/>
                  </a:lnTo>
                  <a:lnTo>
                    <a:pt x="2248423" y="27193"/>
                  </a:lnTo>
                  <a:lnTo>
                    <a:pt x="2205736" y="12361"/>
                  </a:lnTo>
                  <a:lnTo>
                    <a:pt x="2160719" y="3159"/>
                  </a:lnTo>
                  <a:lnTo>
                    <a:pt x="2113788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1106424"/>
              <a:ext cx="2459990" cy="692150"/>
            </a:xfrm>
            <a:custGeom>
              <a:avLst/>
              <a:gdLst/>
              <a:ahLst/>
              <a:cxnLst/>
              <a:rect l="l" t="t" r="r" b="b"/>
              <a:pathLst>
                <a:path w="2459990" h="692150">
                  <a:moveTo>
                    <a:pt x="0" y="0"/>
                  </a:moveTo>
                  <a:lnTo>
                    <a:pt x="2113788" y="0"/>
                  </a:lnTo>
                  <a:lnTo>
                    <a:pt x="2160719" y="3159"/>
                  </a:lnTo>
                  <a:lnTo>
                    <a:pt x="2205736" y="12361"/>
                  </a:lnTo>
                  <a:lnTo>
                    <a:pt x="2248423" y="27193"/>
                  </a:lnTo>
                  <a:lnTo>
                    <a:pt x="2288370" y="47243"/>
                  </a:lnTo>
                  <a:lnTo>
                    <a:pt x="2325163" y="72098"/>
                  </a:lnTo>
                  <a:lnTo>
                    <a:pt x="2358390" y="101345"/>
                  </a:lnTo>
                  <a:lnTo>
                    <a:pt x="2387637" y="134572"/>
                  </a:lnTo>
                  <a:lnTo>
                    <a:pt x="2412492" y="171365"/>
                  </a:lnTo>
                  <a:lnTo>
                    <a:pt x="2432542" y="211312"/>
                  </a:lnTo>
                  <a:lnTo>
                    <a:pt x="2447374" y="253999"/>
                  </a:lnTo>
                  <a:lnTo>
                    <a:pt x="2456576" y="299016"/>
                  </a:lnTo>
                  <a:lnTo>
                    <a:pt x="2459736" y="345948"/>
                  </a:lnTo>
                  <a:lnTo>
                    <a:pt x="2456576" y="392879"/>
                  </a:lnTo>
                  <a:lnTo>
                    <a:pt x="2447374" y="437896"/>
                  </a:lnTo>
                  <a:lnTo>
                    <a:pt x="2432542" y="480583"/>
                  </a:lnTo>
                  <a:lnTo>
                    <a:pt x="2412492" y="520530"/>
                  </a:lnTo>
                  <a:lnTo>
                    <a:pt x="2387637" y="557323"/>
                  </a:lnTo>
                  <a:lnTo>
                    <a:pt x="2358390" y="590550"/>
                  </a:lnTo>
                  <a:lnTo>
                    <a:pt x="2325163" y="619797"/>
                  </a:lnTo>
                  <a:lnTo>
                    <a:pt x="2288370" y="644651"/>
                  </a:lnTo>
                  <a:lnTo>
                    <a:pt x="2248423" y="664702"/>
                  </a:lnTo>
                  <a:lnTo>
                    <a:pt x="2205735" y="679534"/>
                  </a:lnTo>
                  <a:lnTo>
                    <a:pt x="2160719" y="688736"/>
                  </a:lnTo>
                  <a:lnTo>
                    <a:pt x="2113788" y="691896"/>
                  </a:lnTo>
                  <a:lnTo>
                    <a:pt x="0" y="691896"/>
                  </a:lnTo>
                </a:path>
              </a:pathLst>
            </a:custGeom>
            <a:ln w="12191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00660" y="871976"/>
            <a:ext cx="68627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8" dirty="0">
                <a:solidFill>
                  <a:srgbClr val="FFFFFF"/>
                </a:solidFill>
              </a:rPr>
              <a:t>ODISHA</a:t>
            </a:r>
            <a:endParaRPr sz="1350"/>
          </a:p>
        </p:txBody>
      </p:sp>
      <p:sp>
        <p:nvSpPr>
          <p:cNvPr id="21" name="object 21"/>
          <p:cNvSpPr txBox="1"/>
          <p:nvPr/>
        </p:nvSpPr>
        <p:spPr>
          <a:xfrm>
            <a:off x="100660" y="1043844"/>
            <a:ext cx="162734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FFFFFF"/>
                </a:solidFill>
              </a:rPr>
              <a:t>Capacity –</a:t>
            </a:r>
            <a:r>
              <a:rPr sz="1350" spc="-11" dirty="0">
                <a:solidFill>
                  <a:srgbClr val="FFFFFF"/>
                </a:solidFill>
              </a:rPr>
              <a:t> </a:t>
            </a:r>
            <a:r>
              <a:rPr sz="1350" dirty="0">
                <a:solidFill>
                  <a:srgbClr val="FFFFFF"/>
                </a:solidFill>
              </a:rPr>
              <a:t>2.2</a:t>
            </a:r>
            <a:r>
              <a:rPr sz="1350" spc="-8" dirty="0">
                <a:solidFill>
                  <a:srgbClr val="FFFFFF"/>
                </a:solidFill>
              </a:rPr>
              <a:t> </a:t>
            </a:r>
            <a:r>
              <a:rPr sz="1350" spc="-15" dirty="0">
                <a:solidFill>
                  <a:srgbClr val="FFFFFF"/>
                </a:solidFill>
              </a:rPr>
              <a:t>MTPA</a:t>
            </a:r>
            <a:endParaRPr sz="1350"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450" cy="496450"/>
          </a:xfrm>
          <a:prstGeom prst="rect">
            <a:avLst/>
          </a:prstGeom>
        </p:spPr>
        <p:txBody>
          <a:bodyPr spcFirstLastPara="1" vert="horz" wrap="square" lIns="0" tIns="9049" rIns="0" bIns="0" rtlCol="0" anchor="t" anchorCtr="0">
            <a:spAutoFit/>
          </a:bodyPr>
          <a:lstStyle/>
          <a:p>
            <a:pPr marL="9525">
              <a:lnSpc>
                <a:spcPts val="2497"/>
              </a:lnSpc>
              <a:spcBef>
                <a:spcPts val="71"/>
              </a:spcBef>
            </a:pPr>
            <a:r>
              <a:rPr sz="1800" b="0" dirty="0">
                <a:solidFill>
                  <a:srgbClr val="FFFFFF"/>
                </a:solidFill>
              </a:rPr>
              <a:t>Ingenuity</a:t>
            </a:r>
            <a:r>
              <a:rPr sz="1800" b="0" spc="-86" dirty="0">
                <a:solidFill>
                  <a:srgbClr val="FFFFFF"/>
                </a:solidFill>
              </a:rPr>
              <a:t> </a:t>
            </a:r>
            <a:r>
              <a:rPr sz="1800" b="0" dirty="0">
                <a:solidFill>
                  <a:srgbClr val="FFFFFF"/>
                </a:solidFill>
              </a:rPr>
              <a:t>Meets</a:t>
            </a:r>
            <a:r>
              <a:rPr sz="1800" b="0" spc="-98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Manufacturing</a:t>
            </a:r>
            <a:r>
              <a:rPr spc="-83" dirty="0">
                <a:solidFill>
                  <a:srgbClr val="FFFFFF"/>
                </a:solidFill>
              </a:rPr>
              <a:t> </a:t>
            </a:r>
            <a:r>
              <a:rPr spc="-8" dirty="0">
                <a:solidFill>
                  <a:srgbClr val="FFFFFF"/>
                </a:solidFill>
              </a:rPr>
              <a:t>Excellence</a:t>
            </a:r>
            <a:endParaRPr sz="1800"/>
          </a:p>
          <a:p>
            <a:pPr marL="34766">
              <a:lnSpc>
                <a:spcPts val="1238"/>
              </a:lnSpc>
            </a:pPr>
            <a:r>
              <a:rPr sz="1050" b="0" dirty="0">
                <a:solidFill>
                  <a:srgbClr val="FFFFFF"/>
                </a:solidFill>
              </a:rPr>
              <a:t>The</a:t>
            </a:r>
            <a:r>
              <a:rPr sz="1050" b="0" spc="-19" dirty="0">
                <a:solidFill>
                  <a:srgbClr val="FFFFFF"/>
                </a:solidFill>
              </a:rPr>
              <a:t> </a:t>
            </a:r>
            <a:r>
              <a:rPr sz="1050" b="0" dirty="0">
                <a:solidFill>
                  <a:srgbClr val="FFFFFF"/>
                </a:solidFill>
              </a:rPr>
              <a:t>heart</a:t>
            </a:r>
            <a:r>
              <a:rPr sz="1050" b="0" spc="-26" dirty="0">
                <a:solidFill>
                  <a:srgbClr val="FFFFFF"/>
                </a:solidFill>
              </a:rPr>
              <a:t> </a:t>
            </a:r>
            <a:r>
              <a:rPr sz="1050" b="0" dirty="0">
                <a:solidFill>
                  <a:srgbClr val="FFFFFF"/>
                </a:solidFill>
              </a:rPr>
              <a:t>of</a:t>
            </a:r>
            <a:r>
              <a:rPr sz="1050" b="0" spc="-15" dirty="0">
                <a:solidFill>
                  <a:srgbClr val="FFFFFF"/>
                </a:solidFill>
              </a:rPr>
              <a:t> </a:t>
            </a:r>
            <a:r>
              <a:rPr sz="1050" b="0" dirty="0">
                <a:solidFill>
                  <a:srgbClr val="FFFFFF"/>
                </a:solidFill>
              </a:rPr>
              <a:t>our</a:t>
            </a:r>
            <a:r>
              <a:rPr sz="1050" b="0" spc="-15" dirty="0">
                <a:solidFill>
                  <a:srgbClr val="FFFFFF"/>
                </a:solidFill>
              </a:rPr>
              <a:t> </a:t>
            </a:r>
            <a:r>
              <a:rPr sz="1050" b="0" spc="-8" dirty="0">
                <a:solidFill>
                  <a:srgbClr val="FFFFFF"/>
                </a:solidFill>
              </a:rPr>
              <a:t>operations</a:t>
            </a:r>
            <a:endParaRPr sz="1050"/>
          </a:p>
        </p:txBody>
      </p:sp>
      <p:grpSp>
        <p:nvGrpSpPr>
          <p:cNvPr id="24" name="object 24"/>
          <p:cNvGrpSpPr/>
          <p:nvPr/>
        </p:nvGrpSpPr>
        <p:grpSpPr>
          <a:xfrm>
            <a:off x="0" y="4533138"/>
            <a:ext cx="9144000" cy="610552"/>
            <a:chOff x="0" y="6044184"/>
            <a:chExt cx="12192000" cy="814069"/>
          </a:xfrm>
        </p:grpSpPr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78895" y="6044184"/>
              <a:ext cx="1086611" cy="81388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602211" y="6443472"/>
              <a:ext cx="184403" cy="3703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631168" y="6464806"/>
              <a:ext cx="152400" cy="33680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646408" y="6489192"/>
              <a:ext cx="117475" cy="58419"/>
            </a:xfrm>
            <a:custGeom>
              <a:avLst/>
              <a:gdLst/>
              <a:ahLst/>
              <a:cxnLst/>
              <a:rect l="l" t="t" r="r" b="b"/>
              <a:pathLst>
                <a:path w="117475" h="58420">
                  <a:moveTo>
                    <a:pt x="54864" y="0"/>
                  </a:moveTo>
                  <a:lnTo>
                    <a:pt x="0" y="0"/>
                  </a:lnTo>
                  <a:lnTo>
                    <a:pt x="0" y="57912"/>
                  </a:lnTo>
                  <a:lnTo>
                    <a:pt x="54864" y="57912"/>
                  </a:lnTo>
                  <a:lnTo>
                    <a:pt x="54864" y="0"/>
                  </a:lnTo>
                  <a:close/>
                </a:path>
                <a:path w="117475" h="58420">
                  <a:moveTo>
                    <a:pt x="117348" y="0"/>
                  </a:moveTo>
                  <a:lnTo>
                    <a:pt x="62484" y="0"/>
                  </a:lnTo>
                  <a:lnTo>
                    <a:pt x="62484" y="57912"/>
                  </a:lnTo>
                  <a:lnTo>
                    <a:pt x="117348" y="57912"/>
                  </a:lnTo>
                  <a:lnTo>
                    <a:pt x="11734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44883" y="6487668"/>
              <a:ext cx="120396" cy="12953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646408" y="6557772"/>
              <a:ext cx="117475" cy="125095"/>
            </a:xfrm>
            <a:custGeom>
              <a:avLst/>
              <a:gdLst/>
              <a:ahLst/>
              <a:cxnLst/>
              <a:rect l="l" t="t" r="r" b="b"/>
              <a:pathLst>
                <a:path w="117475" h="125095">
                  <a:moveTo>
                    <a:pt x="54864" y="67056"/>
                  </a:moveTo>
                  <a:lnTo>
                    <a:pt x="0" y="67056"/>
                  </a:lnTo>
                  <a:lnTo>
                    <a:pt x="0" y="124968"/>
                  </a:lnTo>
                  <a:lnTo>
                    <a:pt x="54864" y="124968"/>
                  </a:lnTo>
                  <a:lnTo>
                    <a:pt x="54864" y="67056"/>
                  </a:lnTo>
                  <a:close/>
                </a:path>
                <a:path w="117475" h="125095">
                  <a:moveTo>
                    <a:pt x="54864" y="0"/>
                  </a:moveTo>
                  <a:lnTo>
                    <a:pt x="0" y="0"/>
                  </a:lnTo>
                  <a:lnTo>
                    <a:pt x="0" y="57912"/>
                  </a:lnTo>
                  <a:lnTo>
                    <a:pt x="54864" y="57912"/>
                  </a:lnTo>
                  <a:lnTo>
                    <a:pt x="54864" y="0"/>
                  </a:lnTo>
                  <a:close/>
                </a:path>
                <a:path w="117475" h="125095">
                  <a:moveTo>
                    <a:pt x="117348" y="0"/>
                  </a:moveTo>
                  <a:lnTo>
                    <a:pt x="62484" y="0"/>
                  </a:lnTo>
                  <a:lnTo>
                    <a:pt x="62484" y="57912"/>
                  </a:lnTo>
                  <a:lnTo>
                    <a:pt x="117348" y="57912"/>
                  </a:lnTo>
                  <a:lnTo>
                    <a:pt x="11734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644883" y="6556248"/>
              <a:ext cx="120396" cy="12801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07368" y="6623304"/>
              <a:ext cx="57911" cy="609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644883" y="6690360"/>
              <a:ext cx="117349" cy="10058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503152" y="6289546"/>
              <a:ext cx="163068" cy="52730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556492" y="6380213"/>
              <a:ext cx="56387" cy="42139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515343" y="6286500"/>
              <a:ext cx="140207" cy="13868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568556" y="6377940"/>
              <a:ext cx="33782" cy="3200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1594631" y="6384290"/>
              <a:ext cx="8255" cy="417830"/>
            </a:xfrm>
            <a:custGeom>
              <a:avLst/>
              <a:gdLst/>
              <a:ahLst/>
              <a:cxnLst/>
              <a:rect l="l" t="t" r="r" b="b"/>
              <a:pathLst>
                <a:path w="8254" h="417829">
                  <a:moveTo>
                    <a:pt x="7645" y="12700"/>
                  </a:moveTo>
                  <a:lnTo>
                    <a:pt x="4660" y="12700"/>
                  </a:lnTo>
                  <a:lnTo>
                    <a:pt x="466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1333" y="12700"/>
                  </a:lnTo>
                  <a:lnTo>
                    <a:pt x="1333" y="417830"/>
                  </a:lnTo>
                  <a:lnTo>
                    <a:pt x="7645" y="417830"/>
                  </a:lnTo>
                  <a:lnTo>
                    <a:pt x="7645" y="12700"/>
                  </a:lnTo>
                  <a:close/>
                </a:path>
              </a:pathLst>
            </a:custGeom>
            <a:solidFill>
              <a:srgbClr val="FFFFFF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487911" y="6690358"/>
              <a:ext cx="195072" cy="12649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541252" y="6781798"/>
              <a:ext cx="88392" cy="1981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1605259" y="6781798"/>
              <a:ext cx="12700" cy="17145"/>
            </a:xfrm>
            <a:custGeom>
              <a:avLst/>
              <a:gdLst/>
              <a:ahLst/>
              <a:cxnLst/>
              <a:rect l="l" t="t" r="r" b="b"/>
              <a:pathLst>
                <a:path w="12700" h="17145">
                  <a:moveTo>
                    <a:pt x="0" y="16765"/>
                  </a:moveTo>
                  <a:lnTo>
                    <a:pt x="12192" y="16765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6765"/>
                  </a:lnTo>
                  <a:close/>
                </a:path>
              </a:pathLst>
            </a:custGeom>
            <a:solidFill>
              <a:srgbClr val="FFFFFF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762231" y="6509002"/>
              <a:ext cx="153924" cy="3048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791188" y="6530338"/>
              <a:ext cx="121920" cy="27127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801856" y="6550152"/>
              <a:ext cx="96012" cy="1036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801856" y="6603492"/>
              <a:ext cx="96012" cy="10515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852147" y="6658356"/>
              <a:ext cx="45720" cy="5029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801856" y="6713218"/>
              <a:ext cx="94488" cy="8077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682983" y="6652258"/>
              <a:ext cx="152400" cy="16306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738378" y="6743698"/>
              <a:ext cx="43569" cy="5638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664695" y="6608062"/>
              <a:ext cx="187451" cy="18135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717687" y="6672072"/>
              <a:ext cx="148176" cy="1432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83304" y="6763510"/>
              <a:ext cx="29159" cy="3657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18035" y="6643114"/>
              <a:ext cx="158496" cy="15544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771121" y="6734379"/>
              <a:ext cx="52070" cy="4894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838431" y="6681214"/>
              <a:ext cx="158496" cy="17221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888723" y="6672072"/>
              <a:ext cx="135635" cy="14325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943513" y="6763510"/>
              <a:ext cx="27449" cy="3657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76531" y="6643114"/>
              <a:ext cx="158496" cy="15544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929618" y="6734379"/>
              <a:ext cx="52070" cy="4894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045952" y="6614158"/>
              <a:ext cx="85344" cy="18745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053571" y="6626352"/>
              <a:ext cx="67055" cy="7315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053571" y="6664452"/>
              <a:ext cx="67055" cy="7315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1053571" y="6701028"/>
              <a:ext cx="67055" cy="9601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116056" y="6650734"/>
              <a:ext cx="182879" cy="17068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48059" y="6635494"/>
              <a:ext cx="166116" cy="17983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03933" y="6726936"/>
              <a:ext cx="56777" cy="7315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125200" y="6579106"/>
              <a:ext cx="211835" cy="20421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103864" y="6659878"/>
              <a:ext cx="179831" cy="15697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158855" y="6751320"/>
              <a:ext cx="39411" cy="5029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088623" y="6620256"/>
              <a:ext cx="178307" cy="17373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141616" y="6711454"/>
              <a:ext cx="71976" cy="6729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978895" y="6669022"/>
              <a:ext cx="59435" cy="13258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983468" y="6676644"/>
              <a:ext cx="48767" cy="5334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983468" y="6704076"/>
              <a:ext cx="48767" cy="5181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983468" y="6729982"/>
              <a:ext cx="48767" cy="6858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1151107" y="6353556"/>
              <a:ext cx="163068" cy="27889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1154156" y="6377940"/>
              <a:ext cx="155448" cy="17525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191096" y="6414516"/>
              <a:ext cx="81868" cy="10210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283568" y="6124227"/>
              <a:ext cx="247332" cy="68101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1513184" y="6373368"/>
              <a:ext cx="69215" cy="26034"/>
            </a:xfrm>
            <a:custGeom>
              <a:avLst/>
              <a:gdLst/>
              <a:ahLst/>
              <a:cxnLst/>
              <a:rect l="l" t="t" r="r" b="b"/>
              <a:pathLst>
                <a:path w="69215" h="26035">
                  <a:moveTo>
                    <a:pt x="62103" y="0"/>
                  </a:moveTo>
                  <a:lnTo>
                    <a:pt x="8763" y="13106"/>
                  </a:lnTo>
                  <a:lnTo>
                    <a:pt x="0" y="16548"/>
                  </a:lnTo>
                  <a:lnTo>
                    <a:pt x="635" y="25907"/>
                  </a:lnTo>
                  <a:lnTo>
                    <a:pt x="18244" y="21064"/>
                  </a:lnTo>
                  <a:lnTo>
                    <a:pt x="36829" y="17541"/>
                  </a:lnTo>
                  <a:lnTo>
                    <a:pt x="54463" y="14481"/>
                  </a:lnTo>
                  <a:lnTo>
                    <a:pt x="69215" y="11023"/>
                  </a:lnTo>
                  <a:lnTo>
                    <a:pt x="69215" y="5499"/>
                  </a:lnTo>
                  <a:lnTo>
                    <a:pt x="62103" y="0"/>
                  </a:lnTo>
                  <a:close/>
                </a:path>
              </a:pathLst>
            </a:custGeom>
            <a:solidFill>
              <a:srgbClr val="FFFFF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81" name="object 8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1532107" y="6128004"/>
              <a:ext cx="224027" cy="27584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1585447" y="6219444"/>
              <a:ext cx="117348" cy="16916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1532107" y="6128004"/>
              <a:ext cx="224027" cy="27584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1585956" y="6219748"/>
              <a:ext cx="117348" cy="168681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1678412" y="6219444"/>
              <a:ext cx="24765" cy="27940"/>
            </a:xfrm>
            <a:custGeom>
              <a:avLst/>
              <a:gdLst/>
              <a:ahLst/>
              <a:cxnLst/>
              <a:rect l="l" t="t" r="r" b="b"/>
              <a:pathLst>
                <a:path w="24765" h="27939">
                  <a:moveTo>
                    <a:pt x="15240" y="19291"/>
                  </a:moveTo>
                  <a:lnTo>
                    <a:pt x="6858" y="13716"/>
                  </a:lnTo>
                  <a:lnTo>
                    <a:pt x="0" y="21005"/>
                  </a:lnTo>
                  <a:lnTo>
                    <a:pt x="9652" y="27432"/>
                  </a:lnTo>
                  <a:lnTo>
                    <a:pt x="15240" y="19291"/>
                  </a:lnTo>
                  <a:close/>
                </a:path>
                <a:path w="24765" h="27939">
                  <a:moveTo>
                    <a:pt x="24384" y="3975"/>
                  </a:moveTo>
                  <a:lnTo>
                    <a:pt x="18796" y="0"/>
                  </a:lnTo>
                  <a:lnTo>
                    <a:pt x="12192" y="7378"/>
                  </a:lnTo>
                  <a:lnTo>
                    <a:pt x="19050" y="12192"/>
                  </a:lnTo>
                  <a:lnTo>
                    <a:pt x="24384" y="397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86" name="object 8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1335511" y="6275832"/>
              <a:ext cx="306324" cy="14325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1388852" y="6367272"/>
              <a:ext cx="199644" cy="3657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1335511" y="6275832"/>
              <a:ext cx="306324" cy="12801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1388852" y="6367068"/>
              <a:ext cx="199263" cy="21094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1388852" y="6367272"/>
              <a:ext cx="27940" cy="12700"/>
            </a:xfrm>
            <a:custGeom>
              <a:avLst/>
              <a:gdLst/>
              <a:ahLst/>
              <a:cxnLst/>
              <a:rect l="l" t="t" r="r" b="b"/>
              <a:pathLst>
                <a:path w="27940" h="12700">
                  <a:moveTo>
                    <a:pt x="9144" y="698"/>
                  </a:moveTo>
                  <a:lnTo>
                    <a:pt x="508" y="0"/>
                  </a:lnTo>
                  <a:lnTo>
                    <a:pt x="0" y="6934"/>
                  </a:lnTo>
                  <a:lnTo>
                    <a:pt x="8636" y="9144"/>
                  </a:lnTo>
                  <a:lnTo>
                    <a:pt x="9144" y="698"/>
                  </a:lnTo>
                  <a:close/>
                </a:path>
                <a:path w="27940" h="12700">
                  <a:moveTo>
                    <a:pt x="27432" y="2159"/>
                  </a:moveTo>
                  <a:lnTo>
                    <a:pt x="18923" y="1524"/>
                  </a:lnTo>
                  <a:lnTo>
                    <a:pt x="18288" y="10223"/>
                  </a:lnTo>
                  <a:lnTo>
                    <a:pt x="26670" y="12192"/>
                  </a:lnTo>
                  <a:lnTo>
                    <a:pt x="27432" y="215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91" name="object 9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1530583" y="6294120"/>
              <a:ext cx="199644" cy="288036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1583923" y="6385560"/>
              <a:ext cx="92964" cy="181356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1530583" y="6294120"/>
              <a:ext cx="199644" cy="28803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583669" y="6384950"/>
              <a:ext cx="92963" cy="182295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1658600" y="6537960"/>
              <a:ext cx="18415" cy="29209"/>
            </a:xfrm>
            <a:custGeom>
              <a:avLst/>
              <a:gdLst/>
              <a:ahLst/>
              <a:cxnLst/>
              <a:rect l="l" t="t" r="r" b="b"/>
              <a:pathLst>
                <a:path w="18415" h="29209">
                  <a:moveTo>
                    <a:pt x="12192" y="8369"/>
                  </a:moveTo>
                  <a:lnTo>
                    <a:pt x="9525" y="0"/>
                  </a:lnTo>
                  <a:lnTo>
                    <a:pt x="0" y="4368"/>
                  </a:lnTo>
                  <a:lnTo>
                    <a:pt x="3937" y="12192"/>
                  </a:lnTo>
                  <a:lnTo>
                    <a:pt x="12192" y="8369"/>
                  </a:lnTo>
                  <a:close/>
                </a:path>
                <a:path w="18415" h="29209">
                  <a:moveTo>
                    <a:pt x="18288" y="25984"/>
                  </a:moveTo>
                  <a:lnTo>
                    <a:pt x="15367" y="16764"/>
                  </a:lnTo>
                  <a:lnTo>
                    <a:pt x="7620" y="20358"/>
                  </a:lnTo>
                  <a:lnTo>
                    <a:pt x="11938" y="28956"/>
                  </a:lnTo>
                  <a:lnTo>
                    <a:pt x="18288" y="25984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96" name="object 9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1516868" y="6274308"/>
              <a:ext cx="143255" cy="143256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1570207" y="6365748"/>
              <a:ext cx="36575" cy="36575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0" y="6798563"/>
              <a:ext cx="12192000" cy="59690"/>
            </a:xfrm>
            <a:custGeom>
              <a:avLst/>
              <a:gdLst/>
              <a:ahLst/>
              <a:cxnLst/>
              <a:rect l="l" t="t" r="r" b="b"/>
              <a:pathLst>
                <a:path w="12192000" h="59690">
                  <a:moveTo>
                    <a:pt x="12192000" y="0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12192000" y="5943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99" name="object 9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00" y="6681214"/>
              <a:ext cx="158496" cy="17221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78768" y="6672072"/>
              <a:ext cx="137159" cy="14325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33368" y="6763510"/>
              <a:ext cx="29159" cy="3657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68100" y="6643114"/>
              <a:ext cx="158496" cy="15544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521185" y="6734379"/>
              <a:ext cx="52070" cy="48944"/>
            </a:xfrm>
            <a:prstGeom prst="rect">
              <a:avLst/>
            </a:prstGeom>
          </p:spPr>
        </p:pic>
      </p:grpSp>
      <p:sp>
        <p:nvSpPr>
          <p:cNvPr id="104" name="object 104"/>
          <p:cNvSpPr txBox="1"/>
          <p:nvPr/>
        </p:nvSpPr>
        <p:spPr>
          <a:xfrm>
            <a:off x="4536377" y="4942865"/>
            <a:ext cx="71914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spc="-38" dirty="0">
                <a:solidFill>
                  <a:srgbClr val="FFFFFF"/>
                </a:solidFill>
              </a:rPr>
              <a:t>7</a:t>
            </a:r>
            <a:endParaRPr sz="750"/>
          </a:p>
        </p:txBody>
      </p:sp>
      <p:grpSp>
        <p:nvGrpSpPr>
          <p:cNvPr id="105" name="object 105"/>
          <p:cNvGrpSpPr/>
          <p:nvPr/>
        </p:nvGrpSpPr>
        <p:grpSpPr>
          <a:xfrm>
            <a:off x="8027289" y="216027"/>
            <a:ext cx="883920" cy="182880"/>
            <a:chOff x="10703052" y="288036"/>
            <a:chExt cx="1178560" cy="243840"/>
          </a:xfrm>
        </p:grpSpPr>
        <p:sp>
          <p:nvSpPr>
            <p:cNvPr id="106" name="object 106"/>
            <p:cNvSpPr/>
            <p:nvPr/>
          </p:nvSpPr>
          <p:spPr>
            <a:xfrm>
              <a:off x="11530584" y="288036"/>
              <a:ext cx="350520" cy="170815"/>
            </a:xfrm>
            <a:custGeom>
              <a:avLst/>
              <a:gdLst/>
              <a:ahLst/>
              <a:cxnLst/>
              <a:rect l="l" t="t" r="r" b="b"/>
              <a:pathLst>
                <a:path w="350520" h="170815">
                  <a:moveTo>
                    <a:pt x="175260" y="0"/>
                  </a:moveTo>
                  <a:lnTo>
                    <a:pt x="133169" y="5060"/>
                  </a:lnTo>
                  <a:lnTo>
                    <a:pt x="94757" y="19430"/>
                  </a:lnTo>
                  <a:lnTo>
                    <a:pt x="61227" y="41898"/>
                  </a:lnTo>
                  <a:lnTo>
                    <a:pt x="33782" y="71247"/>
                  </a:lnTo>
                  <a:lnTo>
                    <a:pt x="10600" y="114091"/>
                  </a:lnTo>
                  <a:lnTo>
                    <a:pt x="498" y="160190"/>
                  </a:lnTo>
                  <a:lnTo>
                    <a:pt x="0" y="170688"/>
                  </a:lnTo>
                  <a:lnTo>
                    <a:pt x="48768" y="170688"/>
                  </a:lnTo>
                  <a:lnTo>
                    <a:pt x="59674" y="122967"/>
                  </a:lnTo>
                  <a:lnTo>
                    <a:pt x="86963" y="84105"/>
                  </a:lnTo>
                  <a:lnTo>
                    <a:pt x="126777" y="57959"/>
                  </a:lnTo>
                  <a:lnTo>
                    <a:pt x="175260" y="48387"/>
                  </a:lnTo>
                  <a:lnTo>
                    <a:pt x="223742" y="57959"/>
                  </a:lnTo>
                  <a:lnTo>
                    <a:pt x="263556" y="84105"/>
                  </a:lnTo>
                  <a:lnTo>
                    <a:pt x="290845" y="122967"/>
                  </a:lnTo>
                  <a:lnTo>
                    <a:pt x="301751" y="170688"/>
                  </a:lnTo>
                  <a:lnTo>
                    <a:pt x="350520" y="170688"/>
                  </a:lnTo>
                  <a:lnTo>
                    <a:pt x="343561" y="125192"/>
                  </a:lnTo>
                  <a:lnTo>
                    <a:pt x="325543" y="84384"/>
                  </a:lnTo>
                  <a:lnTo>
                    <a:pt x="298084" y="49863"/>
                  </a:lnTo>
                  <a:lnTo>
                    <a:pt x="262805" y="23226"/>
                  </a:lnTo>
                  <a:lnTo>
                    <a:pt x="221323" y="6073"/>
                  </a:lnTo>
                  <a:lnTo>
                    <a:pt x="175260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07" name="object 10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1594592" y="350520"/>
              <a:ext cx="222503" cy="108203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0986516" y="289560"/>
              <a:ext cx="252983" cy="170688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707624" y="289560"/>
              <a:ext cx="252983" cy="170688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1266932" y="289560"/>
              <a:ext cx="252984" cy="17068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0703052" y="486155"/>
              <a:ext cx="1176655" cy="45720"/>
            </a:xfrm>
            <a:custGeom>
              <a:avLst/>
              <a:gdLst/>
              <a:ahLst/>
              <a:cxnLst/>
              <a:rect l="l" t="t" r="r" b="b"/>
              <a:pathLst>
                <a:path w="1176654" h="45720">
                  <a:moveTo>
                    <a:pt x="27432" y="1524"/>
                  </a:moveTo>
                  <a:lnTo>
                    <a:pt x="19812" y="1524"/>
                  </a:lnTo>
                  <a:lnTo>
                    <a:pt x="19812" y="33909"/>
                  </a:lnTo>
                  <a:lnTo>
                    <a:pt x="19431" y="35814"/>
                  </a:lnTo>
                  <a:lnTo>
                    <a:pt x="18796" y="37084"/>
                  </a:lnTo>
                  <a:lnTo>
                    <a:pt x="17780" y="38735"/>
                  </a:lnTo>
                  <a:lnTo>
                    <a:pt x="16129" y="39497"/>
                  </a:lnTo>
                  <a:lnTo>
                    <a:pt x="10922" y="39497"/>
                  </a:lnTo>
                  <a:lnTo>
                    <a:pt x="9144" y="38481"/>
                  </a:lnTo>
                  <a:lnTo>
                    <a:pt x="7874" y="35179"/>
                  </a:lnTo>
                  <a:lnTo>
                    <a:pt x="7620" y="32893"/>
                  </a:lnTo>
                  <a:lnTo>
                    <a:pt x="7620" y="29591"/>
                  </a:lnTo>
                  <a:lnTo>
                    <a:pt x="0" y="29591"/>
                  </a:lnTo>
                  <a:lnTo>
                    <a:pt x="0" y="34671"/>
                  </a:lnTo>
                  <a:lnTo>
                    <a:pt x="762" y="38481"/>
                  </a:lnTo>
                  <a:lnTo>
                    <a:pt x="2540" y="41021"/>
                  </a:lnTo>
                  <a:lnTo>
                    <a:pt x="4572" y="44196"/>
                  </a:lnTo>
                  <a:lnTo>
                    <a:pt x="7874" y="45720"/>
                  </a:lnTo>
                  <a:lnTo>
                    <a:pt x="18161" y="45720"/>
                  </a:lnTo>
                  <a:lnTo>
                    <a:pt x="21971" y="44450"/>
                  </a:lnTo>
                  <a:lnTo>
                    <a:pt x="26416" y="39497"/>
                  </a:lnTo>
                  <a:lnTo>
                    <a:pt x="27432" y="35814"/>
                  </a:lnTo>
                  <a:lnTo>
                    <a:pt x="27432" y="30734"/>
                  </a:lnTo>
                  <a:lnTo>
                    <a:pt x="27432" y="1524"/>
                  </a:lnTo>
                  <a:close/>
                </a:path>
                <a:path w="1176654" h="45720">
                  <a:moveTo>
                    <a:pt x="82283" y="1524"/>
                  </a:moveTo>
                  <a:lnTo>
                    <a:pt x="74676" y="1524"/>
                  </a:lnTo>
                  <a:lnTo>
                    <a:pt x="74676" y="45720"/>
                  </a:lnTo>
                  <a:lnTo>
                    <a:pt x="82283" y="45720"/>
                  </a:lnTo>
                  <a:lnTo>
                    <a:pt x="82283" y="1524"/>
                  </a:lnTo>
                  <a:close/>
                </a:path>
                <a:path w="1176654" h="45720">
                  <a:moveTo>
                    <a:pt x="169164" y="1524"/>
                  </a:moveTo>
                  <a:lnTo>
                    <a:pt x="162052" y="1524"/>
                  </a:lnTo>
                  <a:lnTo>
                    <a:pt x="162052" y="34036"/>
                  </a:lnTo>
                  <a:lnTo>
                    <a:pt x="142113" y="1524"/>
                  </a:lnTo>
                  <a:lnTo>
                    <a:pt x="134112" y="1524"/>
                  </a:lnTo>
                  <a:lnTo>
                    <a:pt x="134112" y="45720"/>
                  </a:lnTo>
                  <a:lnTo>
                    <a:pt x="141224" y="45720"/>
                  </a:lnTo>
                  <a:lnTo>
                    <a:pt x="141224" y="13208"/>
                  </a:lnTo>
                  <a:lnTo>
                    <a:pt x="141605" y="13208"/>
                  </a:lnTo>
                  <a:lnTo>
                    <a:pt x="161417" y="45720"/>
                  </a:lnTo>
                  <a:lnTo>
                    <a:pt x="169164" y="45720"/>
                  </a:lnTo>
                  <a:lnTo>
                    <a:pt x="169164" y="1524"/>
                  </a:lnTo>
                  <a:close/>
                </a:path>
                <a:path w="1176654" h="45720">
                  <a:moveTo>
                    <a:pt x="254508" y="17145"/>
                  </a:moveTo>
                  <a:lnTo>
                    <a:pt x="252984" y="11811"/>
                  </a:lnTo>
                  <a:lnTo>
                    <a:pt x="249936" y="8001"/>
                  </a:lnTo>
                  <a:lnTo>
                    <a:pt x="249834" y="7874"/>
                  </a:lnTo>
                  <a:lnTo>
                    <a:pt x="247015" y="4191"/>
                  </a:lnTo>
                  <a:lnTo>
                    <a:pt x="247015" y="18288"/>
                  </a:lnTo>
                  <a:lnTo>
                    <a:pt x="247015" y="28956"/>
                  </a:lnTo>
                  <a:lnTo>
                    <a:pt x="245999" y="32766"/>
                  </a:lnTo>
                  <a:lnTo>
                    <a:pt x="243840" y="35306"/>
                  </a:lnTo>
                  <a:lnTo>
                    <a:pt x="241681" y="37973"/>
                  </a:lnTo>
                  <a:lnTo>
                    <a:pt x="237871" y="39370"/>
                  </a:lnTo>
                  <a:lnTo>
                    <a:pt x="225425" y="39370"/>
                  </a:lnTo>
                  <a:lnTo>
                    <a:pt x="225425" y="7874"/>
                  </a:lnTo>
                  <a:lnTo>
                    <a:pt x="237871" y="7874"/>
                  </a:lnTo>
                  <a:lnTo>
                    <a:pt x="241554" y="9144"/>
                  </a:lnTo>
                  <a:lnTo>
                    <a:pt x="245999" y="14351"/>
                  </a:lnTo>
                  <a:lnTo>
                    <a:pt x="247015" y="18288"/>
                  </a:lnTo>
                  <a:lnTo>
                    <a:pt x="247015" y="4191"/>
                  </a:lnTo>
                  <a:lnTo>
                    <a:pt x="246634" y="3683"/>
                  </a:lnTo>
                  <a:lnTo>
                    <a:pt x="241808" y="1524"/>
                  </a:lnTo>
                  <a:lnTo>
                    <a:pt x="217932" y="1524"/>
                  </a:lnTo>
                  <a:lnTo>
                    <a:pt x="217932" y="45720"/>
                  </a:lnTo>
                  <a:lnTo>
                    <a:pt x="241808" y="45720"/>
                  </a:lnTo>
                  <a:lnTo>
                    <a:pt x="246634" y="43561"/>
                  </a:lnTo>
                  <a:lnTo>
                    <a:pt x="249834" y="39370"/>
                  </a:lnTo>
                  <a:lnTo>
                    <a:pt x="252984" y="35306"/>
                  </a:lnTo>
                  <a:lnTo>
                    <a:pt x="254508" y="30099"/>
                  </a:lnTo>
                  <a:lnTo>
                    <a:pt x="254508" y="17145"/>
                  </a:lnTo>
                  <a:close/>
                </a:path>
                <a:path w="1176654" h="45720">
                  <a:moveTo>
                    <a:pt x="338328" y="45720"/>
                  </a:moveTo>
                  <a:lnTo>
                    <a:pt x="333921" y="34036"/>
                  </a:lnTo>
                  <a:lnTo>
                    <a:pt x="331724" y="28194"/>
                  </a:lnTo>
                  <a:lnTo>
                    <a:pt x="324548" y="9144"/>
                  </a:lnTo>
                  <a:lnTo>
                    <a:pt x="324231" y="8305"/>
                  </a:lnTo>
                  <a:lnTo>
                    <a:pt x="324231" y="28194"/>
                  </a:lnTo>
                  <a:lnTo>
                    <a:pt x="311023" y="28194"/>
                  </a:lnTo>
                  <a:lnTo>
                    <a:pt x="317754" y="9144"/>
                  </a:lnTo>
                  <a:lnTo>
                    <a:pt x="324231" y="28194"/>
                  </a:lnTo>
                  <a:lnTo>
                    <a:pt x="324231" y="8305"/>
                  </a:lnTo>
                  <a:lnTo>
                    <a:pt x="321691" y="1524"/>
                  </a:lnTo>
                  <a:lnTo>
                    <a:pt x="313690" y="1524"/>
                  </a:lnTo>
                  <a:lnTo>
                    <a:pt x="297180" y="45720"/>
                  </a:lnTo>
                  <a:lnTo>
                    <a:pt x="305054" y="45720"/>
                  </a:lnTo>
                  <a:lnTo>
                    <a:pt x="308991" y="34036"/>
                  </a:lnTo>
                  <a:lnTo>
                    <a:pt x="326136" y="34036"/>
                  </a:lnTo>
                  <a:lnTo>
                    <a:pt x="330200" y="45720"/>
                  </a:lnTo>
                  <a:lnTo>
                    <a:pt x="338328" y="45720"/>
                  </a:lnTo>
                  <a:close/>
                </a:path>
                <a:path w="1176654" h="45720">
                  <a:moveTo>
                    <a:pt x="414528" y="38989"/>
                  </a:moveTo>
                  <a:lnTo>
                    <a:pt x="391795" y="38989"/>
                  </a:lnTo>
                  <a:lnTo>
                    <a:pt x="391795" y="1524"/>
                  </a:lnTo>
                  <a:lnTo>
                    <a:pt x="384048" y="1524"/>
                  </a:lnTo>
                  <a:lnTo>
                    <a:pt x="384048" y="45720"/>
                  </a:lnTo>
                  <a:lnTo>
                    <a:pt x="414528" y="45720"/>
                  </a:lnTo>
                  <a:lnTo>
                    <a:pt x="414528" y="38989"/>
                  </a:lnTo>
                  <a:close/>
                </a:path>
                <a:path w="1176654" h="45720">
                  <a:moveTo>
                    <a:pt x="566928" y="27178"/>
                  </a:moveTo>
                  <a:lnTo>
                    <a:pt x="564642" y="23749"/>
                  </a:lnTo>
                  <a:lnTo>
                    <a:pt x="559943" y="21590"/>
                  </a:lnTo>
                  <a:lnTo>
                    <a:pt x="542290" y="16764"/>
                  </a:lnTo>
                  <a:lnTo>
                    <a:pt x="539877" y="14732"/>
                  </a:lnTo>
                  <a:lnTo>
                    <a:pt x="539877" y="9906"/>
                  </a:lnTo>
                  <a:lnTo>
                    <a:pt x="540766" y="8509"/>
                  </a:lnTo>
                  <a:lnTo>
                    <a:pt x="544068" y="6604"/>
                  </a:lnTo>
                  <a:lnTo>
                    <a:pt x="545846" y="6223"/>
                  </a:lnTo>
                  <a:lnTo>
                    <a:pt x="554228" y="6223"/>
                  </a:lnTo>
                  <a:lnTo>
                    <a:pt x="557403" y="8763"/>
                  </a:lnTo>
                  <a:lnTo>
                    <a:pt x="557784" y="13970"/>
                  </a:lnTo>
                  <a:lnTo>
                    <a:pt x="565658" y="13970"/>
                  </a:lnTo>
                  <a:lnTo>
                    <a:pt x="565658" y="9398"/>
                  </a:lnTo>
                  <a:lnTo>
                    <a:pt x="563880" y="5969"/>
                  </a:lnTo>
                  <a:lnTo>
                    <a:pt x="560324" y="3429"/>
                  </a:lnTo>
                  <a:lnTo>
                    <a:pt x="557276" y="1143"/>
                  </a:lnTo>
                  <a:lnTo>
                    <a:pt x="553212" y="0"/>
                  </a:lnTo>
                  <a:lnTo>
                    <a:pt x="544068" y="0"/>
                  </a:lnTo>
                  <a:lnTo>
                    <a:pt x="540258" y="1016"/>
                  </a:lnTo>
                  <a:lnTo>
                    <a:pt x="533781" y="5588"/>
                  </a:lnTo>
                  <a:lnTo>
                    <a:pt x="532003" y="8763"/>
                  </a:lnTo>
                  <a:lnTo>
                    <a:pt x="532003" y="17526"/>
                  </a:lnTo>
                  <a:lnTo>
                    <a:pt x="534416" y="20828"/>
                  </a:lnTo>
                  <a:lnTo>
                    <a:pt x="539115" y="22860"/>
                  </a:lnTo>
                  <a:lnTo>
                    <a:pt x="543433" y="24130"/>
                  </a:lnTo>
                  <a:lnTo>
                    <a:pt x="556768" y="27686"/>
                  </a:lnTo>
                  <a:lnTo>
                    <a:pt x="559054" y="29845"/>
                  </a:lnTo>
                  <a:lnTo>
                    <a:pt x="559054" y="35179"/>
                  </a:lnTo>
                  <a:lnTo>
                    <a:pt x="558038" y="36830"/>
                  </a:lnTo>
                  <a:lnTo>
                    <a:pt x="554228" y="38989"/>
                  </a:lnTo>
                  <a:lnTo>
                    <a:pt x="552069" y="39497"/>
                  </a:lnTo>
                  <a:lnTo>
                    <a:pt x="546227" y="39497"/>
                  </a:lnTo>
                  <a:lnTo>
                    <a:pt x="543560" y="38735"/>
                  </a:lnTo>
                  <a:lnTo>
                    <a:pt x="541528" y="37338"/>
                  </a:lnTo>
                  <a:lnTo>
                    <a:pt x="539369" y="35687"/>
                  </a:lnTo>
                  <a:lnTo>
                    <a:pt x="538226" y="33274"/>
                  </a:lnTo>
                  <a:lnTo>
                    <a:pt x="538226" y="30226"/>
                  </a:lnTo>
                  <a:lnTo>
                    <a:pt x="530352" y="30226"/>
                  </a:lnTo>
                  <a:lnTo>
                    <a:pt x="530479" y="35306"/>
                  </a:lnTo>
                  <a:lnTo>
                    <a:pt x="532257" y="39243"/>
                  </a:lnTo>
                  <a:lnTo>
                    <a:pt x="535940" y="41910"/>
                  </a:lnTo>
                  <a:lnTo>
                    <a:pt x="539242" y="44450"/>
                  </a:lnTo>
                  <a:lnTo>
                    <a:pt x="543687" y="45720"/>
                  </a:lnTo>
                  <a:lnTo>
                    <a:pt x="553974" y="45720"/>
                  </a:lnTo>
                  <a:lnTo>
                    <a:pt x="558165" y="44704"/>
                  </a:lnTo>
                  <a:lnTo>
                    <a:pt x="565023" y="40005"/>
                  </a:lnTo>
                  <a:lnTo>
                    <a:pt x="566928" y="36576"/>
                  </a:lnTo>
                  <a:lnTo>
                    <a:pt x="566928" y="32004"/>
                  </a:lnTo>
                  <a:lnTo>
                    <a:pt x="566928" y="27178"/>
                  </a:lnTo>
                  <a:close/>
                </a:path>
                <a:path w="1176654" h="45720">
                  <a:moveTo>
                    <a:pt x="644652" y="1524"/>
                  </a:moveTo>
                  <a:lnTo>
                    <a:pt x="609600" y="1524"/>
                  </a:lnTo>
                  <a:lnTo>
                    <a:pt x="609600" y="8128"/>
                  </a:lnTo>
                  <a:lnTo>
                    <a:pt x="623316" y="8128"/>
                  </a:lnTo>
                  <a:lnTo>
                    <a:pt x="623316" y="45720"/>
                  </a:lnTo>
                  <a:lnTo>
                    <a:pt x="630936" y="45720"/>
                  </a:lnTo>
                  <a:lnTo>
                    <a:pt x="630936" y="8128"/>
                  </a:lnTo>
                  <a:lnTo>
                    <a:pt x="644652" y="8128"/>
                  </a:lnTo>
                  <a:lnTo>
                    <a:pt x="644652" y="1524"/>
                  </a:lnTo>
                  <a:close/>
                </a:path>
                <a:path w="1176654" h="45720">
                  <a:moveTo>
                    <a:pt x="720852" y="45720"/>
                  </a:moveTo>
                  <a:lnTo>
                    <a:pt x="716318" y="34036"/>
                  </a:lnTo>
                  <a:lnTo>
                    <a:pt x="714044" y="28194"/>
                  </a:lnTo>
                  <a:lnTo>
                    <a:pt x="706653" y="9144"/>
                  </a:lnTo>
                  <a:lnTo>
                    <a:pt x="706247" y="8102"/>
                  </a:lnTo>
                  <a:lnTo>
                    <a:pt x="706247" y="28194"/>
                  </a:lnTo>
                  <a:lnTo>
                    <a:pt x="692531" y="28194"/>
                  </a:lnTo>
                  <a:lnTo>
                    <a:pt x="699516" y="9144"/>
                  </a:lnTo>
                  <a:lnTo>
                    <a:pt x="706247" y="28194"/>
                  </a:lnTo>
                  <a:lnTo>
                    <a:pt x="706247" y="8102"/>
                  </a:lnTo>
                  <a:lnTo>
                    <a:pt x="703707" y="1524"/>
                  </a:lnTo>
                  <a:lnTo>
                    <a:pt x="695325" y="1524"/>
                  </a:lnTo>
                  <a:lnTo>
                    <a:pt x="678180" y="45720"/>
                  </a:lnTo>
                  <a:lnTo>
                    <a:pt x="686308" y="45720"/>
                  </a:lnTo>
                  <a:lnTo>
                    <a:pt x="690499" y="34036"/>
                  </a:lnTo>
                  <a:lnTo>
                    <a:pt x="708279" y="34036"/>
                  </a:lnTo>
                  <a:lnTo>
                    <a:pt x="712470" y="45720"/>
                  </a:lnTo>
                  <a:lnTo>
                    <a:pt x="720852" y="45720"/>
                  </a:lnTo>
                  <a:close/>
                </a:path>
                <a:path w="1176654" h="45720">
                  <a:moveTo>
                    <a:pt x="772655" y="1524"/>
                  </a:moveTo>
                  <a:lnTo>
                    <a:pt x="765048" y="1524"/>
                  </a:lnTo>
                  <a:lnTo>
                    <a:pt x="765048" y="45720"/>
                  </a:lnTo>
                  <a:lnTo>
                    <a:pt x="772655" y="45720"/>
                  </a:lnTo>
                  <a:lnTo>
                    <a:pt x="772655" y="1524"/>
                  </a:lnTo>
                  <a:close/>
                </a:path>
                <a:path w="1176654" h="45720">
                  <a:moveTo>
                    <a:pt x="859536" y="1524"/>
                  </a:moveTo>
                  <a:lnTo>
                    <a:pt x="852424" y="1524"/>
                  </a:lnTo>
                  <a:lnTo>
                    <a:pt x="852424" y="34036"/>
                  </a:lnTo>
                  <a:lnTo>
                    <a:pt x="832485" y="1524"/>
                  </a:lnTo>
                  <a:lnTo>
                    <a:pt x="824484" y="1524"/>
                  </a:lnTo>
                  <a:lnTo>
                    <a:pt x="824484" y="45720"/>
                  </a:lnTo>
                  <a:lnTo>
                    <a:pt x="831596" y="45720"/>
                  </a:lnTo>
                  <a:lnTo>
                    <a:pt x="831596" y="13208"/>
                  </a:lnTo>
                  <a:lnTo>
                    <a:pt x="831977" y="13208"/>
                  </a:lnTo>
                  <a:lnTo>
                    <a:pt x="851789" y="45720"/>
                  </a:lnTo>
                  <a:lnTo>
                    <a:pt x="859536" y="45720"/>
                  </a:lnTo>
                  <a:lnTo>
                    <a:pt x="859536" y="1524"/>
                  </a:lnTo>
                  <a:close/>
                </a:path>
                <a:path w="1176654" h="45720">
                  <a:moveTo>
                    <a:pt x="938784" y="38989"/>
                  </a:moveTo>
                  <a:lnTo>
                    <a:pt x="916178" y="38989"/>
                  </a:lnTo>
                  <a:lnTo>
                    <a:pt x="916178" y="1524"/>
                  </a:lnTo>
                  <a:lnTo>
                    <a:pt x="908304" y="1524"/>
                  </a:lnTo>
                  <a:lnTo>
                    <a:pt x="908304" y="45720"/>
                  </a:lnTo>
                  <a:lnTo>
                    <a:pt x="938784" y="45720"/>
                  </a:lnTo>
                  <a:lnTo>
                    <a:pt x="938784" y="38989"/>
                  </a:lnTo>
                  <a:close/>
                </a:path>
                <a:path w="1176654" h="45720">
                  <a:moveTo>
                    <a:pt x="1014984" y="38989"/>
                  </a:moveTo>
                  <a:lnTo>
                    <a:pt x="990727" y="38989"/>
                  </a:lnTo>
                  <a:lnTo>
                    <a:pt x="990727" y="26035"/>
                  </a:lnTo>
                  <a:lnTo>
                    <a:pt x="1012825" y="26035"/>
                  </a:lnTo>
                  <a:lnTo>
                    <a:pt x="1012825" y="19812"/>
                  </a:lnTo>
                  <a:lnTo>
                    <a:pt x="990727" y="19812"/>
                  </a:lnTo>
                  <a:lnTo>
                    <a:pt x="990727" y="8128"/>
                  </a:lnTo>
                  <a:lnTo>
                    <a:pt x="1014603" y="8128"/>
                  </a:lnTo>
                  <a:lnTo>
                    <a:pt x="1014603" y="1524"/>
                  </a:lnTo>
                  <a:lnTo>
                    <a:pt x="982980" y="1524"/>
                  </a:lnTo>
                  <a:lnTo>
                    <a:pt x="982980" y="45720"/>
                  </a:lnTo>
                  <a:lnTo>
                    <a:pt x="1014984" y="45720"/>
                  </a:lnTo>
                  <a:lnTo>
                    <a:pt x="1014984" y="38989"/>
                  </a:lnTo>
                  <a:close/>
                </a:path>
                <a:path w="1176654" h="45720">
                  <a:moveTo>
                    <a:pt x="1095756" y="27178"/>
                  </a:moveTo>
                  <a:lnTo>
                    <a:pt x="1093470" y="23749"/>
                  </a:lnTo>
                  <a:lnTo>
                    <a:pt x="1089025" y="21590"/>
                  </a:lnTo>
                  <a:lnTo>
                    <a:pt x="1084834" y="20447"/>
                  </a:lnTo>
                  <a:lnTo>
                    <a:pt x="1072134" y="16764"/>
                  </a:lnTo>
                  <a:lnTo>
                    <a:pt x="1069848" y="14732"/>
                  </a:lnTo>
                  <a:lnTo>
                    <a:pt x="1069848" y="9906"/>
                  </a:lnTo>
                  <a:lnTo>
                    <a:pt x="1070737" y="8509"/>
                  </a:lnTo>
                  <a:lnTo>
                    <a:pt x="1072388" y="7493"/>
                  </a:lnTo>
                  <a:lnTo>
                    <a:pt x="1073785" y="6604"/>
                  </a:lnTo>
                  <a:lnTo>
                    <a:pt x="1075563" y="6223"/>
                  </a:lnTo>
                  <a:lnTo>
                    <a:pt x="1083564" y="6223"/>
                  </a:lnTo>
                  <a:lnTo>
                    <a:pt x="1086739" y="8763"/>
                  </a:lnTo>
                  <a:lnTo>
                    <a:pt x="1086993" y="13970"/>
                  </a:lnTo>
                  <a:lnTo>
                    <a:pt x="1094486" y="13970"/>
                  </a:lnTo>
                  <a:lnTo>
                    <a:pt x="1094486" y="9398"/>
                  </a:lnTo>
                  <a:lnTo>
                    <a:pt x="1092949" y="6223"/>
                  </a:lnTo>
                  <a:lnTo>
                    <a:pt x="1092835" y="5969"/>
                  </a:lnTo>
                  <a:lnTo>
                    <a:pt x="1089533" y="3429"/>
                  </a:lnTo>
                  <a:lnTo>
                    <a:pt x="1086485" y="1143"/>
                  </a:lnTo>
                  <a:lnTo>
                    <a:pt x="1082675" y="0"/>
                  </a:lnTo>
                  <a:lnTo>
                    <a:pt x="1073785" y="0"/>
                  </a:lnTo>
                  <a:lnTo>
                    <a:pt x="1069784" y="1143"/>
                  </a:lnTo>
                  <a:lnTo>
                    <a:pt x="1070051" y="1143"/>
                  </a:lnTo>
                  <a:lnTo>
                    <a:pt x="1064006" y="5588"/>
                  </a:lnTo>
                  <a:lnTo>
                    <a:pt x="1062355" y="8763"/>
                  </a:lnTo>
                  <a:lnTo>
                    <a:pt x="1062355" y="17526"/>
                  </a:lnTo>
                  <a:lnTo>
                    <a:pt x="1064641" y="20828"/>
                  </a:lnTo>
                  <a:lnTo>
                    <a:pt x="1069086" y="22860"/>
                  </a:lnTo>
                  <a:lnTo>
                    <a:pt x="1073150" y="24130"/>
                  </a:lnTo>
                  <a:lnTo>
                    <a:pt x="1081532" y="26416"/>
                  </a:lnTo>
                  <a:lnTo>
                    <a:pt x="1085977" y="27686"/>
                  </a:lnTo>
                  <a:lnTo>
                    <a:pt x="1088263" y="29845"/>
                  </a:lnTo>
                  <a:lnTo>
                    <a:pt x="1088174" y="35306"/>
                  </a:lnTo>
                  <a:lnTo>
                    <a:pt x="1087247" y="36830"/>
                  </a:lnTo>
                  <a:lnTo>
                    <a:pt x="1085342" y="37973"/>
                  </a:lnTo>
                  <a:lnTo>
                    <a:pt x="1083564" y="38989"/>
                  </a:lnTo>
                  <a:lnTo>
                    <a:pt x="1081532" y="39497"/>
                  </a:lnTo>
                  <a:lnTo>
                    <a:pt x="1075944" y="39497"/>
                  </a:lnTo>
                  <a:lnTo>
                    <a:pt x="1073404" y="38735"/>
                  </a:lnTo>
                  <a:lnTo>
                    <a:pt x="1071499" y="37338"/>
                  </a:lnTo>
                  <a:lnTo>
                    <a:pt x="1069340" y="35687"/>
                  </a:lnTo>
                  <a:lnTo>
                    <a:pt x="1068197" y="33274"/>
                  </a:lnTo>
                  <a:lnTo>
                    <a:pt x="1068197" y="30226"/>
                  </a:lnTo>
                  <a:lnTo>
                    <a:pt x="1060704" y="30226"/>
                  </a:lnTo>
                  <a:lnTo>
                    <a:pt x="1066038" y="41910"/>
                  </a:lnTo>
                  <a:lnTo>
                    <a:pt x="1069213" y="44450"/>
                  </a:lnTo>
                  <a:lnTo>
                    <a:pt x="1073404" y="45720"/>
                  </a:lnTo>
                  <a:lnTo>
                    <a:pt x="1083437" y="45720"/>
                  </a:lnTo>
                  <a:lnTo>
                    <a:pt x="1087374" y="44704"/>
                  </a:lnTo>
                  <a:lnTo>
                    <a:pt x="1093978" y="40005"/>
                  </a:lnTo>
                  <a:lnTo>
                    <a:pt x="1094232" y="39497"/>
                  </a:lnTo>
                  <a:lnTo>
                    <a:pt x="1095756" y="36576"/>
                  </a:lnTo>
                  <a:lnTo>
                    <a:pt x="1095756" y="27178"/>
                  </a:lnTo>
                  <a:close/>
                </a:path>
                <a:path w="1176654" h="45720">
                  <a:moveTo>
                    <a:pt x="1176528" y="27178"/>
                  </a:moveTo>
                  <a:lnTo>
                    <a:pt x="1174242" y="23749"/>
                  </a:lnTo>
                  <a:lnTo>
                    <a:pt x="1169797" y="21590"/>
                  </a:lnTo>
                  <a:lnTo>
                    <a:pt x="1152906" y="16764"/>
                  </a:lnTo>
                  <a:lnTo>
                    <a:pt x="1150620" y="14732"/>
                  </a:lnTo>
                  <a:lnTo>
                    <a:pt x="1150620" y="9906"/>
                  </a:lnTo>
                  <a:lnTo>
                    <a:pt x="1151509" y="8509"/>
                  </a:lnTo>
                  <a:lnTo>
                    <a:pt x="1154557" y="6604"/>
                  </a:lnTo>
                  <a:lnTo>
                    <a:pt x="1156335" y="6223"/>
                  </a:lnTo>
                  <a:lnTo>
                    <a:pt x="1164336" y="6223"/>
                  </a:lnTo>
                  <a:lnTo>
                    <a:pt x="1167511" y="8763"/>
                  </a:lnTo>
                  <a:lnTo>
                    <a:pt x="1167765" y="13970"/>
                  </a:lnTo>
                  <a:lnTo>
                    <a:pt x="1175258" y="13970"/>
                  </a:lnTo>
                  <a:lnTo>
                    <a:pt x="1175258" y="9398"/>
                  </a:lnTo>
                  <a:lnTo>
                    <a:pt x="1173607" y="5969"/>
                  </a:lnTo>
                  <a:lnTo>
                    <a:pt x="1167257" y="1143"/>
                  </a:lnTo>
                  <a:lnTo>
                    <a:pt x="1163447" y="0"/>
                  </a:lnTo>
                  <a:lnTo>
                    <a:pt x="1154557" y="0"/>
                  </a:lnTo>
                  <a:lnTo>
                    <a:pt x="1151001" y="1016"/>
                  </a:lnTo>
                  <a:lnTo>
                    <a:pt x="1144778" y="5588"/>
                  </a:lnTo>
                  <a:lnTo>
                    <a:pt x="1143127" y="8763"/>
                  </a:lnTo>
                  <a:lnTo>
                    <a:pt x="1143127" y="17526"/>
                  </a:lnTo>
                  <a:lnTo>
                    <a:pt x="1145286" y="20828"/>
                  </a:lnTo>
                  <a:lnTo>
                    <a:pt x="1149858" y="22860"/>
                  </a:lnTo>
                  <a:lnTo>
                    <a:pt x="1154049" y="24130"/>
                  </a:lnTo>
                  <a:lnTo>
                    <a:pt x="1166749" y="27686"/>
                  </a:lnTo>
                  <a:lnTo>
                    <a:pt x="1169035" y="29845"/>
                  </a:lnTo>
                  <a:lnTo>
                    <a:pt x="1169035" y="35179"/>
                  </a:lnTo>
                  <a:lnTo>
                    <a:pt x="1168019" y="36830"/>
                  </a:lnTo>
                  <a:lnTo>
                    <a:pt x="1164336" y="38989"/>
                  </a:lnTo>
                  <a:lnTo>
                    <a:pt x="1162304" y="39497"/>
                  </a:lnTo>
                  <a:lnTo>
                    <a:pt x="1156716" y="39497"/>
                  </a:lnTo>
                  <a:lnTo>
                    <a:pt x="1154176" y="38735"/>
                  </a:lnTo>
                  <a:lnTo>
                    <a:pt x="1152144" y="37338"/>
                  </a:lnTo>
                  <a:lnTo>
                    <a:pt x="1150112" y="35687"/>
                  </a:lnTo>
                  <a:lnTo>
                    <a:pt x="1148969" y="33274"/>
                  </a:lnTo>
                  <a:lnTo>
                    <a:pt x="1148969" y="30226"/>
                  </a:lnTo>
                  <a:lnTo>
                    <a:pt x="1141476" y="30226"/>
                  </a:lnTo>
                  <a:lnTo>
                    <a:pt x="1141603" y="35306"/>
                  </a:lnTo>
                  <a:lnTo>
                    <a:pt x="1143381" y="39243"/>
                  </a:lnTo>
                  <a:lnTo>
                    <a:pt x="1149985" y="44450"/>
                  </a:lnTo>
                  <a:lnTo>
                    <a:pt x="1154176" y="45720"/>
                  </a:lnTo>
                  <a:lnTo>
                    <a:pt x="1164209" y="45720"/>
                  </a:lnTo>
                  <a:lnTo>
                    <a:pt x="1168019" y="44704"/>
                  </a:lnTo>
                  <a:lnTo>
                    <a:pt x="1171194" y="42545"/>
                  </a:lnTo>
                  <a:lnTo>
                    <a:pt x="1174750" y="40005"/>
                  </a:lnTo>
                  <a:lnTo>
                    <a:pt x="1176528" y="36576"/>
                  </a:lnTo>
                  <a:lnTo>
                    <a:pt x="1176528" y="32004"/>
                  </a:lnTo>
                  <a:lnTo>
                    <a:pt x="1176528" y="271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12" name="object 112"/>
          <p:cNvSpPr txBox="1"/>
          <p:nvPr/>
        </p:nvSpPr>
        <p:spPr>
          <a:xfrm>
            <a:off x="67430" y="4818889"/>
            <a:ext cx="2281352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GB" sz="1050" b="1" dirty="0">
                <a:solidFill>
                  <a:srgbClr val="FFFFFF"/>
                </a:solidFill>
              </a:rPr>
              <a:t>M</a:t>
            </a:r>
            <a:r>
              <a:rPr sz="1050" b="1" dirty="0" err="1">
                <a:solidFill>
                  <a:srgbClr val="FFFFFF"/>
                </a:solidFill>
              </a:rPr>
              <a:t>illion</a:t>
            </a:r>
            <a:r>
              <a:rPr sz="1050" b="1" spc="8" dirty="0">
                <a:solidFill>
                  <a:srgbClr val="FFFFFF"/>
                </a:solidFill>
              </a:rPr>
              <a:t> </a:t>
            </a:r>
            <a:r>
              <a:rPr sz="1050" b="1" dirty="0">
                <a:solidFill>
                  <a:srgbClr val="FFFFFF"/>
                </a:solidFill>
              </a:rPr>
              <a:t>Tonnes</a:t>
            </a:r>
            <a:r>
              <a:rPr sz="1050" b="1" spc="-34" dirty="0">
                <a:solidFill>
                  <a:srgbClr val="FFFFFF"/>
                </a:solidFill>
              </a:rPr>
              <a:t> </a:t>
            </a:r>
            <a:r>
              <a:rPr sz="1050" b="1" dirty="0">
                <a:solidFill>
                  <a:srgbClr val="FFFFFF"/>
                </a:solidFill>
              </a:rPr>
              <a:t>per</a:t>
            </a:r>
            <a:r>
              <a:rPr sz="1050" b="1" spc="-34" dirty="0">
                <a:solidFill>
                  <a:srgbClr val="FFFFFF"/>
                </a:solidFill>
              </a:rPr>
              <a:t> </a:t>
            </a:r>
            <a:r>
              <a:rPr sz="1050" b="1" spc="-8" dirty="0">
                <a:solidFill>
                  <a:srgbClr val="FFFFFF"/>
                </a:solidFill>
              </a:rPr>
              <a:t>Annum</a:t>
            </a:r>
            <a:endParaRPr sz="1050" b="1" dirty="0"/>
          </a:p>
        </p:txBody>
      </p:sp>
    </p:spTree>
    <p:extLst>
      <p:ext uri="{BB962C8B-B14F-4D97-AF65-F5344CB8AC3E}">
        <p14:creationId xmlns:p14="http://schemas.microsoft.com/office/powerpoint/2010/main" val="3693761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C4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/>
        </p:nvSpPr>
        <p:spPr>
          <a:xfrm>
            <a:off x="235675" y="1884325"/>
            <a:ext cx="50472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oppins Thin"/>
                <a:ea typeface="Poppins Thin"/>
                <a:cs typeface="Poppins Thin"/>
                <a:sym typeface="Poppins Thin"/>
              </a:rPr>
              <a:t>CONTENTS</a:t>
            </a:r>
            <a:endParaRPr sz="3600">
              <a:solidFill>
                <a:schemeClr val="lt1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35675" y="2973925"/>
            <a:ext cx="5382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01 </a:t>
            </a:r>
            <a:endParaRPr sz="12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560099" y="2935175"/>
            <a:ext cx="2602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Apart from Conventional Grades</a:t>
            </a:r>
            <a:endParaRPr sz="12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560100" y="3556800"/>
            <a:ext cx="2168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Recent High Performance Grades</a:t>
            </a:r>
            <a:endParaRPr sz="12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560099" y="4236679"/>
            <a:ext cx="2213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Case Study –Process/Storage Equipment's</a:t>
            </a:r>
            <a:endParaRPr sz="12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3406650" y="2926975"/>
            <a:ext cx="2602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Hot Rolled Bonded Plate</a:t>
            </a:r>
            <a:endParaRPr sz="12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3397050" y="3680020"/>
            <a:ext cx="25095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JSL In Structural Components</a:t>
            </a:r>
            <a:endParaRPr sz="12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3378375" y="4110125"/>
            <a:ext cx="26028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Case Study – </a:t>
            </a:r>
            <a:r>
              <a:rPr lang="en-GB" sz="12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Roofing's – Fertiliser Plant</a:t>
            </a:r>
            <a:endParaRPr sz="12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235675" y="3608225"/>
            <a:ext cx="5382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02 </a:t>
            </a:r>
            <a:endParaRPr sz="12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235675" y="4233575"/>
            <a:ext cx="5382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03 </a:t>
            </a:r>
            <a:endParaRPr sz="12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3014450" y="2982125"/>
            <a:ext cx="5382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04 </a:t>
            </a:r>
            <a:endParaRPr sz="12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3015488" y="3627213"/>
            <a:ext cx="5382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05 </a:t>
            </a:r>
            <a:endParaRPr sz="12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3014450" y="4233575"/>
            <a:ext cx="5382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06</a:t>
            </a:r>
            <a:endParaRPr sz="12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6596052" y="3020875"/>
            <a:ext cx="21684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Case Study – Chequered Plates – SA Area</a:t>
            </a:r>
            <a:endParaRPr sz="12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6216871" y="2982125"/>
            <a:ext cx="5382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07 </a:t>
            </a:r>
            <a:endParaRPr sz="12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6596052" y="3610937"/>
            <a:ext cx="22488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Why Choose Jindal Stainless</a:t>
            </a:r>
            <a:endParaRPr sz="1200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6193550" y="3611743"/>
            <a:ext cx="5382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08 </a:t>
            </a:r>
            <a:endParaRPr sz="12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085547-FDA4-4667-9F31-C36B676B4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18" r="21089" b="68150"/>
          <a:stretch/>
        </p:blipFill>
        <p:spPr>
          <a:xfrm>
            <a:off x="2950958" y="403375"/>
            <a:ext cx="5911183" cy="20246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89512" y="115737"/>
            <a:ext cx="83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IN" sz="2420" dirty="0"/>
              <a:t>Chemical Industry Challenges</a:t>
            </a:r>
            <a:endParaRPr sz="2420" dirty="0"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>
            <a:off x="489512" y="991044"/>
            <a:ext cx="3629130" cy="3856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Process &amp; Structural Challenges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Unplanned Plant Shutdowns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Premature Material Failure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Toxic Leakage &amp; Safety Hazards</a:t>
            </a: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Plant Downtime – Structural Replacements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Frequent Maintenance, Repainting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Safety Risks in Elevated/Inaccessible Areas.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Typical Corrosion-Prone Areas</a:t>
            </a:r>
            <a:endParaRPr lang="en-GB" sz="10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628650" lvl="1" indent="-171450">
              <a:lnSpc>
                <a:spcPct val="150000"/>
              </a:lnSpc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Acid handling zones</a:t>
            </a:r>
          </a:p>
          <a:p>
            <a:pPr marL="628650" lvl="1" indent="-171450">
              <a:lnSpc>
                <a:spcPct val="150000"/>
              </a:lnSpc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Walkways, gratings &amp; platforms</a:t>
            </a:r>
          </a:p>
          <a:p>
            <a:pPr marL="628650" lvl="1" indent="-171450">
              <a:lnSpc>
                <a:spcPct val="150000"/>
              </a:lnSpc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Storage tanks &amp; process vessels</a:t>
            </a:r>
          </a:p>
          <a:p>
            <a:pPr marL="628650" lvl="1" indent="-171450">
              <a:lnSpc>
                <a:spcPct val="150000"/>
              </a:lnSpc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Coastal / humid operating environments</a:t>
            </a:r>
          </a:p>
          <a:p>
            <a:pPr marL="628650" lvl="1" indent="-171450">
              <a:lnSpc>
                <a:spcPct val="150000"/>
              </a:lnSpc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Pipe racks &amp; support structures</a:t>
            </a:r>
          </a:p>
        </p:txBody>
      </p:sp>
      <p:sp>
        <p:nvSpPr>
          <p:cNvPr id="94" name="Google Shape;94;p15"/>
          <p:cNvSpPr/>
          <p:nvPr/>
        </p:nvSpPr>
        <p:spPr>
          <a:xfrm>
            <a:off x="-10575" y="0"/>
            <a:ext cx="267300" cy="5143500"/>
          </a:xfrm>
          <a:prstGeom prst="rect">
            <a:avLst/>
          </a:prstGeom>
          <a:solidFill>
            <a:srgbClr val="005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02C79-5774-463D-A9ED-DC05F8D6FC29}"/>
              </a:ext>
            </a:extLst>
          </p:cNvPr>
          <p:cNvSpPr txBox="1"/>
          <p:nvPr/>
        </p:nvSpPr>
        <p:spPr>
          <a:xfrm>
            <a:off x="489512" y="512776"/>
            <a:ext cx="8164976" cy="466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latin typeface="Poppins SemiBold" panose="020B0604020202020204" charset="0"/>
                <a:cs typeface="Poppins SemiBold" panose="020B0604020202020204" charset="0"/>
              </a:rPr>
              <a:t>Corrosion — A Threat to Plant Reliability, Process Continuity &amp; Safety</a:t>
            </a:r>
            <a:endParaRPr lang="en-GB" sz="1100" dirty="0">
              <a:latin typeface="Poppins SemiBold" panose="020B0604020202020204" charset="0"/>
              <a:cs typeface="Poppins SemiBold" panose="020B0604020202020204" charset="0"/>
            </a:endParaRPr>
          </a:p>
        </p:txBody>
      </p:sp>
      <p:sp>
        <p:nvSpPr>
          <p:cNvPr id="6" name="Google Shape;88;p15">
            <a:extLst>
              <a:ext uri="{FF2B5EF4-FFF2-40B4-BE49-F238E27FC236}">
                <a16:creationId xmlns:a16="http://schemas.microsoft.com/office/drawing/2014/main" id="{428F2E11-2D99-4841-89EA-3DB64F1CB2BA}"/>
              </a:ext>
            </a:extLst>
          </p:cNvPr>
          <p:cNvSpPr txBox="1">
            <a:spLocks/>
          </p:cNvSpPr>
          <p:nvPr/>
        </p:nvSpPr>
        <p:spPr>
          <a:xfrm>
            <a:off x="256725" y="4526926"/>
            <a:ext cx="8887275" cy="84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  <a:defRPr sz="18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GB" sz="1200" b="1" i="1" dirty="0">
                <a:solidFill>
                  <a:schemeClr val="tx1"/>
                </a:solidFill>
                <a:latin typeface="Poppins SemiBold" panose="020B0604020202020204" charset="0"/>
                <a:cs typeface="Poppins SemiBold" panose="020B0604020202020204" charset="0"/>
              </a:rPr>
              <a:t>Why Stainless Steel-</a:t>
            </a: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 </a:t>
            </a:r>
            <a:r>
              <a:rPr lang="en-GB" sz="1200" i="1" dirty="0">
                <a:solidFill>
                  <a:srgbClr val="FF0000"/>
                </a:solidFill>
                <a:latin typeface="Poppins SemiBold" panose="020B0604020202020204" charset="0"/>
                <a:cs typeface="Poppins SemiBold" panose="020B0604020202020204" charset="0"/>
              </a:rPr>
              <a:t>Enhanced corrosion resistance with lower lifecycle, maintenance &amp; improved reliability.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E8A3A3-F28C-4115-A26A-D9BEDFDE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099" y="1155201"/>
            <a:ext cx="1935529" cy="1125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C85A52-7787-4BE7-AF83-D2C50427A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396" y="1155201"/>
            <a:ext cx="1764017" cy="1161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086C4-97B6-4A79-8F0B-7954589AE3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763" b="32444"/>
          <a:stretch/>
        </p:blipFill>
        <p:spPr>
          <a:xfrm>
            <a:off x="4295706" y="2710062"/>
            <a:ext cx="1969921" cy="16128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A99D8D-DD63-41E6-B958-B3D30A37DA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22" b="28057"/>
          <a:stretch/>
        </p:blipFill>
        <p:spPr>
          <a:xfrm>
            <a:off x="6710396" y="2710061"/>
            <a:ext cx="1764017" cy="1612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E69FCE-4D72-42C4-BF9C-D82209A0042F}"/>
              </a:ext>
            </a:extLst>
          </p:cNvPr>
          <p:cNvSpPr txBox="1"/>
          <p:nvPr/>
        </p:nvSpPr>
        <p:spPr>
          <a:xfrm>
            <a:off x="4330098" y="2293242"/>
            <a:ext cx="19355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latin typeface="Poppins ExtraLight" panose="020B0604020202020204" charset="0"/>
                <a:cs typeface="Poppins ExtraLight" panose="020B0604020202020204" charset="0"/>
              </a:rPr>
              <a:t>Crevice Corrosion</a:t>
            </a:r>
            <a:endParaRPr lang="en-IN" sz="900" i="1" dirty="0">
              <a:latin typeface="Poppins ExtraLight" panose="020B0604020202020204" charset="0"/>
              <a:cs typeface="Poppins ExtraLight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660BA2-03DD-4286-B1BA-B768C541037D}"/>
              </a:ext>
            </a:extLst>
          </p:cNvPr>
          <p:cNvSpPr txBox="1"/>
          <p:nvPr/>
        </p:nvSpPr>
        <p:spPr>
          <a:xfrm>
            <a:off x="6710396" y="2323643"/>
            <a:ext cx="176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latin typeface="Poppins ExtraLight" panose="020B0604020202020204" charset="0"/>
                <a:cs typeface="Poppins ExtraLight" panose="020B0604020202020204" charset="0"/>
              </a:rPr>
              <a:t>Concrete Spalling – Rebar Corrosion</a:t>
            </a:r>
            <a:endParaRPr lang="en-IN" sz="900" i="1" dirty="0">
              <a:latin typeface="Poppins ExtraLight" panose="020B0604020202020204" charset="0"/>
              <a:cs typeface="Poppins ExtraLight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A343BE-E2C1-4807-ADEB-E798E8B31B58}"/>
              </a:ext>
            </a:extLst>
          </p:cNvPr>
          <p:cNvSpPr txBox="1"/>
          <p:nvPr/>
        </p:nvSpPr>
        <p:spPr>
          <a:xfrm>
            <a:off x="6710395" y="4319236"/>
            <a:ext cx="17640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latin typeface="Poppins ExtraLight" panose="020B0604020202020204" charset="0"/>
                <a:cs typeface="Poppins ExtraLight" panose="020B0604020202020204" charset="0"/>
              </a:rPr>
              <a:t>Atmospheric Corrosion</a:t>
            </a:r>
            <a:endParaRPr lang="en-IN" sz="900" i="1" dirty="0">
              <a:latin typeface="Poppins ExtraLight" panose="020B0604020202020204" charset="0"/>
              <a:cs typeface="Poppins ExtraLight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517115-759B-404C-8BBF-4350C225F9CF}"/>
              </a:ext>
            </a:extLst>
          </p:cNvPr>
          <p:cNvSpPr txBox="1"/>
          <p:nvPr/>
        </p:nvSpPr>
        <p:spPr>
          <a:xfrm>
            <a:off x="4276790" y="4319236"/>
            <a:ext cx="198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latin typeface="Poppins ExtraLight" panose="020B0604020202020204" charset="0"/>
                <a:cs typeface="Poppins ExtraLight" panose="020B0604020202020204" charset="0"/>
              </a:rPr>
              <a:t>Uniform Corrosion – Acid Impeller</a:t>
            </a:r>
            <a:endParaRPr lang="en-IN" sz="900" i="1" dirty="0">
              <a:latin typeface="Poppins ExtraLight" panose="020B0604020202020204" charset="0"/>
              <a:cs typeface="Poppins Extra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2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89512" y="109675"/>
            <a:ext cx="83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buSzPts val="990"/>
            </a:pPr>
            <a:r>
              <a:rPr lang="en-GB" sz="2420" dirty="0"/>
              <a:t>JSL SS Solutions for Process Equipment</a:t>
            </a:r>
            <a:endParaRPr sz="2420" dirty="0"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>
            <a:off x="626003" y="981366"/>
            <a:ext cx="3629130" cy="3856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 Conventional Grades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Austenitic – 304L, 316L (PREN &gt;18, PREN&gt;23)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Ferritic – 410s, 430 etc.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Duplex – Ferritic + Austenitic Phase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Lean Duplex – 2101, 2304 (PREN &gt;26)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Duplex- 2205 (PREN &gt; 34)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Super Duplex - S32750, S32760 (PREN &gt; 40)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Super Austenitic Grades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316F (PREN &gt;25)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317L, 317LN, 317LMN (PREN &gt; 29)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904L (PREN &gt; 34)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6Mo – UNS S31254 (PREN &gt; 43)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309Si, 310s – High Temperature Application</a:t>
            </a:r>
          </a:p>
          <a:p>
            <a:pPr marL="628650" lvl="1" indent="-171450">
              <a:lnSpc>
                <a:spcPct val="150000"/>
              </a:lnSpc>
            </a:pPr>
            <a:endParaRPr lang="en-GB" sz="8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-10575" y="0"/>
            <a:ext cx="267300" cy="5143500"/>
          </a:xfrm>
          <a:prstGeom prst="rect">
            <a:avLst/>
          </a:prstGeom>
          <a:solidFill>
            <a:srgbClr val="005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02C79-5774-463D-A9ED-DC05F8D6FC29}"/>
              </a:ext>
            </a:extLst>
          </p:cNvPr>
          <p:cNvSpPr txBox="1"/>
          <p:nvPr/>
        </p:nvSpPr>
        <p:spPr>
          <a:xfrm>
            <a:off x="489511" y="512776"/>
            <a:ext cx="8028485" cy="46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latin typeface="Poppins SemiBold" panose="020B0604020202020204" charset="0"/>
                <a:cs typeface="Poppins SemiBold" panose="020B0604020202020204" charset="0"/>
              </a:rPr>
              <a:t>Advanced Stainless Steel Grades Beyond Conventional 304/316</a:t>
            </a:r>
            <a:endParaRPr lang="en-GB" sz="1100" dirty="0">
              <a:latin typeface="Poppins SemiBold" panose="020B0604020202020204" charset="0"/>
              <a:cs typeface="Poppins SemiBold" panose="020B0604020202020204" charset="0"/>
            </a:endParaRPr>
          </a:p>
        </p:txBody>
      </p:sp>
      <p:sp>
        <p:nvSpPr>
          <p:cNvPr id="6" name="Google Shape;88;p15">
            <a:extLst>
              <a:ext uri="{FF2B5EF4-FFF2-40B4-BE49-F238E27FC236}">
                <a16:creationId xmlns:a16="http://schemas.microsoft.com/office/drawing/2014/main" id="{428F2E11-2D99-4841-89EA-3DB64F1CB2BA}"/>
              </a:ext>
            </a:extLst>
          </p:cNvPr>
          <p:cNvSpPr txBox="1">
            <a:spLocks/>
          </p:cNvSpPr>
          <p:nvPr/>
        </p:nvSpPr>
        <p:spPr>
          <a:xfrm>
            <a:off x="4435020" y="981366"/>
            <a:ext cx="4699476" cy="300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  <a:defRPr sz="18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Duplex  vs Conventional SS304L/SS316L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~2× higher strength (450–550 MPa) → </a:t>
            </a:r>
            <a:r>
              <a:rPr lang="en-GB" sz="1000" dirty="0" err="1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upto</a:t>
            </a: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 30% weight saving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Higher PREN (~35–40) → better chloride resistance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Superior SCC resistance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Applications: Storage Tanks, process equipment, structures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0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Super Austenitic Grades vs Conventional SS304L</a:t>
            </a:r>
            <a:r>
              <a:rPr lang="en-GB" sz="120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/316L</a:t>
            </a: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High PREN (~34–43) → strong pitting resistance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Excellent acid resistance (phosphoric, sulphuric, nitric)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Better crevice corrosion resistance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Applications: Acid plants, storage, highly corrosive environments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E832D9-D416-49C4-B2B5-AF08D7FD5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745" y="3989032"/>
            <a:ext cx="1242251" cy="849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B9803E-F817-4BE9-81A8-168B2B61E099}"/>
              </a:ext>
            </a:extLst>
          </p:cNvPr>
          <p:cNvSpPr txBox="1"/>
          <p:nvPr/>
        </p:nvSpPr>
        <p:spPr>
          <a:xfrm>
            <a:off x="4454007" y="4468948"/>
            <a:ext cx="280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latin typeface="Poppins ExtraLight" panose="020B0604020202020204" charset="0"/>
                <a:cs typeface="Poppins ExtraLight" panose="020B0604020202020204" charset="0"/>
              </a:rPr>
              <a:t>Duplex microstructure showing darker etched ferritic regions and brighter austenitic regions</a:t>
            </a:r>
          </a:p>
        </p:txBody>
      </p:sp>
    </p:spTree>
    <p:extLst>
      <p:ext uri="{BB962C8B-B14F-4D97-AF65-F5344CB8AC3E}">
        <p14:creationId xmlns:p14="http://schemas.microsoft.com/office/powerpoint/2010/main" val="3617247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89512" y="115737"/>
            <a:ext cx="83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IN" sz="2420" dirty="0"/>
              <a:t>Case Study – Lean Duplex – UNS S32101</a:t>
            </a:r>
            <a:endParaRPr sz="2420" dirty="0"/>
          </a:p>
        </p:txBody>
      </p:sp>
      <p:sp>
        <p:nvSpPr>
          <p:cNvPr id="94" name="Google Shape;94;p15"/>
          <p:cNvSpPr/>
          <p:nvPr/>
        </p:nvSpPr>
        <p:spPr>
          <a:xfrm>
            <a:off x="-10575" y="0"/>
            <a:ext cx="267300" cy="5143500"/>
          </a:xfrm>
          <a:prstGeom prst="rect">
            <a:avLst/>
          </a:prstGeom>
          <a:solidFill>
            <a:srgbClr val="005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13" descr="https://lirp.cdn-website.com/fc5de794/dms3rep/multi/opt/gelaste-silos-03-1920w.jpg">
            <a:extLst>
              <a:ext uri="{FF2B5EF4-FFF2-40B4-BE49-F238E27FC236}">
                <a16:creationId xmlns:a16="http://schemas.microsoft.com/office/drawing/2014/main" id="{D67CC232-9EF5-4CB2-BE09-D0489E975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56"/>
          <a:stretch>
            <a:fillRect/>
          </a:stretch>
        </p:blipFill>
        <p:spPr>
          <a:xfrm>
            <a:off x="723486" y="1202128"/>
            <a:ext cx="3577767" cy="2847357"/>
          </a:xfrm>
          <a:prstGeom prst="rect">
            <a:avLst/>
          </a:prstGeom>
          <a:noFill/>
          <a:ln w="19046" cap="sq">
            <a:noFill/>
            <a:prstDash val="solid"/>
            <a:miter/>
          </a:ln>
        </p:spPr>
      </p:pic>
      <p:sp>
        <p:nvSpPr>
          <p:cNvPr id="8" name="Google Shape;88;p15">
            <a:extLst>
              <a:ext uri="{FF2B5EF4-FFF2-40B4-BE49-F238E27FC236}">
                <a16:creationId xmlns:a16="http://schemas.microsoft.com/office/drawing/2014/main" id="{A6970321-CC01-46DF-BAD9-5228559C54E7}"/>
              </a:ext>
            </a:extLst>
          </p:cNvPr>
          <p:cNvSpPr txBox="1">
            <a:spLocks/>
          </p:cNvSpPr>
          <p:nvPr/>
        </p:nvSpPr>
        <p:spPr>
          <a:xfrm>
            <a:off x="4842750" y="1068556"/>
            <a:ext cx="4082518" cy="385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  <a:defRPr sz="18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Application – PTA Storage Silo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Grade – </a:t>
            </a:r>
            <a:r>
              <a:rPr lang="en-GB" sz="1200" i="1" dirty="0">
                <a:solidFill>
                  <a:schemeClr val="tx1"/>
                </a:solidFill>
                <a:latin typeface="Poppins SemiBold" panose="020B0604020202020204" charset="0"/>
                <a:cs typeface="Poppins SemiBold" panose="020B0604020202020204" charset="0"/>
              </a:rPr>
              <a:t>Lean Duplex -2101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Challenge -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SS304L could not meet high-load strength and thickness requirements for large-capacity storage silos</a:t>
            </a:r>
          </a:p>
          <a:p>
            <a:pPr marL="171450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kern="1200" dirty="0">
                <a:solidFill>
                  <a:schemeClr val="tx1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JSL Solution: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Supplied 852 MT of LDSS 2101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Used in lower shell &amp; cone lining for structural strength with thinner shell- Size - 21m (L) × 9.5m (D)</a:t>
            </a:r>
            <a:endParaRPr lang="en-GB" sz="1000" kern="1200" dirty="0">
              <a:solidFill>
                <a:srgbClr val="CC4125"/>
              </a:solidFill>
              <a:latin typeface="Poppins Light" panose="020B0604020202020204" charset="0"/>
              <a:ea typeface="Cambria" pitchFamily="18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kern="1200" dirty="0">
                <a:solidFill>
                  <a:schemeClr val="tx1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Impact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1200" dirty="0">
                <a:solidFill>
                  <a:schemeClr val="tx1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Optimized structural performance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i="1" kern="1200" dirty="0">
                <a:solidFill>
                  <a:schemeClr val="tx1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Greater weight savings ~30%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i="1" kern="1200" dirty="0">
                <a:solidFill>
                  <a:schemeClr val="tx1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Enhanced corrosion and mechanical resistance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i="1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510E50-A07A-437C-A925-BFA079942829}"/>
              </a:ext>
            </a:extLst>
          </p:cNvPr>
          <p:cNvSpPr/>
          <p:nvPr/>
        </p:nvSpPr>
        <p:spPr>
          <a:xfrm>
            <a:off x="332768" y="4908520"/>
            <a:ext cx="1647512" cy="20774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i="1" kern="1200" dirty="0">
                <a:ea typeface="Cambria" pitchFamily="18"/>
                <a:cs typeface="Arial" pitchFamily="34"/>
              </a:rPr>
              <a:t>* Representative Image Only</a:t>
            </a:r>
            <a:endParaRPr lang="en-IN" sz="900" i="1" kern="1200" dirty="0">
              <a:ea typeface="Cambria" pitchFamily="18"/>
              <a:cs typeface="Arial" pitchFamily="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638C2-AD7C-4133-B6BC-4F74909D174D}"/>
              </a:ext>
            </a:extLst>
          </p:cNvPr>
          <p:cNvSpPr txBox="1"/>
          <p:nvPr/>
        </p:nvSpPr>
        <p:spPr>
          <a:xfrm>
            <a:off x="481241" y="528134"/>
            <a:ext cx="6725796" cy="46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latin typeface="Poppins SemiBold" panose="020B0604020202020204" charset="0"/>
                <a:cs typeface="Poppins SemiBold" panose="020B0604020202020204" charset="0"/>
              </a:rPr>
              <a:t>Strength Optimization for Large-Capacity PTA Silos</a:t>
            </a:r>
            <a:endParaRPr lang="en-GB" sz="1100" dirty="0">
              <a:latin typeface="Poppins SemiBold" panose="020B0604020202020204" charset="0"/>
              <a:cs typeface="Poppin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3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89512" y="115737"/>
            <a:ext cx="83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IN" sz="2420" dirty="0"/>
              <a:t>Case Study – Super Duplex – UNS S32760</a:t>
            </a:r>
            <a:endParaRPr sz="2420" dirty="0"/>
          </a:p>
        </p:txBody>
      </p:sp>
      <p:sp>
        <p:nvSpPr>
          <p:cNvPr id="94" name="Google Shape;94;p15"/>
          <p:cNvSpPr/>
          <p:nvPr/>
        </p:nvSpPr>
        <p:spPr>
          <a:xfrm>
            <a:off x="-10575" y="0"/>
            <a:ext cx="267300" cy="5143500"/>
          </a:xfrm>
          <a:prstGeom prst="rect">
            <a:avLst/>
          </a:prstGeom>
          <a:solidFill>
            <a:srgbClr val="005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34">
            <a:extLst>
              <a:ext uri="{FF2B5EF4-FFF2-40B4-BE49-F238E27FC236}">
                <a16:creationId xmlns:a16="http://schemas.microsoft.com/office/drawing/2014/main" id="{FD6A5ED5-8C21-476A-A239-69861E78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02" t="6048" r="3932" b="4271"/>
          <a:stretch>
            <a:fillRect/>
          </a:stretch>
        </p:blipFill>
        <p:spPr>
          <a:xfrm>
            <a:off x="699266" y="1055850"/>
            <a:ext cx="3221973" cy="13418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35">
            <a:extLst>
              <a:ext uri="{FF2B5EF4-FFF2-40B4-BE49-F238E27FC236}">
                <a16:creationId xmlns:a16="http://schemas.microsoft.com/office/drawing/2014/main" id="{2ACE99EB-A47B-42FA-8500-1624ED942C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353" t="21780" r="18266" b="28772"/>
          <a:stretch>
            <a:fillRect/>
          </a:stretch>
        </p:blipFill>
        <p:spPr>
          <a:xfrm>
            <a:off x="685124" y="2762540"/>
            <a:ext cx="3236116" cy="6185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Google Shape;88;p15">
            <a:extLst>
              <a:ext uri="{FF2B5EF4-FFF2-40B4-BE49-F238E27FC236}">
                <a16:creationId xmlns:a16="http://schemas.microsoft.com/office/drawing/2014/main" id="{A6970321-CC01-46DF-BAD9-5228559C54E7}"/>
              </a:ext>
            </a:extLst>
          </p:cNvPr>
          <p:cNvSpPr txBox="1">
            <a:spLocks/>
          </p:cNvSpPr>
          <p:nvPr/>
        </p:nvSpPr>
        <p:spPr>
          <a:xfrm>
            <a:off x="4363780" y="929003"/>
            <a:ext cx="4649591" cy="385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  <a:defRPr sz="18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●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○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Light"/>
              <a:buChar char="■"/>
              <a:defRPr sz="14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 Application – Evaporator &amp; Centrifuge Unit, ZLD System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Grade –Super Duplex -UNS S32750 / S32760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Challenge –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High Nickel-based alloys involved high cost and long lead times, while conventional grades exhibited corrosion under high-temperature effluent conditions</a:t>
            </a:r>
          </a:p>
          <a:p>
            <a:pPr marL="171450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kern="1200" dirty="0">
                <a:solidFill>
                  <a:schemeClr val="tx1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JSL Solution:</a:t>
            </a:r>
          </a:p>
          <a:p>
            <a:pPr marL="628650" lvl="1" indent="-171450" hangingPunct="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kern="1200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JSL R&amp;D tested materials in real effluent at elevated temperature. Super Duplex outperformed alternatives in corrosion resistance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kern="1200" dirty="0">
                <a:solidFill>
                  <a:schemeClr val="tx1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Impact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kern="1200" dirty="0">
                <a:solidFill>
                  <a:schemeClr val="tx1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Replaced high value imports with indigenised Super Duplex SS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kern="1200" dirty="0">
                <a:solidFill>
                  <a:schemeClr val="tx1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Faster project execution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kern="1200" dirty="0">
                <a:solidFill>
                  <a:schemeClr val="tx1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Lower lifecycle cost as compared with conventional alloys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D9288-D44E-4AEC-9CE7-5A61CD29289C}"/>
              </a:ext>
            </a:extLst>
          </p:cNvPr>
          <p:cNvSpPr txBox="1"/>
          <p:nvPr/>
        </p:nvSpPr>
        <p:spPr>
          <a:xfrm>
            <a:off x="390507" y="3463504"/>
            <a:ext cx="609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Poppins Light" panose="020B0604020202020204" charset="0"/>
                <a:cs typeface="Poppins Light" panose="020B0604020202020204" charset="0"/>
              </a:rPr>
              <a:t>       SS316L	        SS317L	 UNS S32205	  UNS S32760		</a:t>
            </a:r>
            <a:endParaRPr lang="en-IN" sz="1000" dirty="0">
              <a:latin typeface="Poppins Light" panose="020B0604020202020204" charset="0"/>
              <a:cs typeface="Poppins Light" panose="020B060402020202020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1CFA912-1A30-448C-8B70-F3FDA0D166CA}"/>
              </a:ext>
            </a:extLst>
          </p:cNvPr>
          <p:cNvSpPr/>
          <p:nvPr/>
        </p:nvSpPr>
        <p:spPr>
          <a:xfrm>
            <a:off x="685124" y="2442524"/>
            <a:ext cx="3433652" cy="24622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1" u="none" strike="noStrike" kern="1200" cap="none" spc="0" baseline="0" dirty="0">
                <a:solidFill>
                  <a:srgbClr val="000000"/>
                </a:solidFill>
                <a:uFillTx/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Chemical testing in alkaline water sample at 80 </a:t>
            </a:r>
            <a:r>
              <a:rPr lang="en-GB" sz="1000" i="1" dirty="0">
                <a:solidFill>
                  <a:srgbClr val="000000"/>
                </a:solidFill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°</a:t>
            </a:r>
            <a:r>
              <a:rPr lang="en-GB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 Light" panose="020B0604020202020204" charset="0"/>
                <a:ea typeface="Cambria" pitchFamily="18"/>
                <a:cs typeface="Poppins Light" panose="020B0604020202020204" charset="0"/>
              </a:rPr>
              <a:t> C</a:t>
            </a:r>
            <a:endParaRPr lang="en-IN" sz="1000" b="0" i="0" u="none" strike="noStrike" kern="1200" cap="none" spc="0" baseline="0" dirty="0">
              <a:solidFill>
                <a:srgbClr val="000000"/>
              </a:solidFill>
              <a:uFillTx/>
              <a:latin typeface="Poppins Light" panose="020B0604020202020204" charset="0"/>
              <a:ea typeface="Cambria" pitchFamily="18"/>
              <a:cs typeface="Poppins Light" panose="020B060402020202020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768D0BB-93F4-47AC-A201-302054D96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221492"/>
              </p:ext>
            </p:extLst>
          </p:nvPr>
        </p:nvGraphicFramePr>
        <p:xfrm>
          <a:off x="662072" y="3793575"/>
          <a:ext cx="3259168" cy="123418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774842">
                  <a:extLst>
                    <a:ext uri="{9D8B030D-6E8A-4147-A177-3AD203B41FA5}">
                      <a16:colId xmlns:a16="http://schemas.microsoft.com/office/drawing/2014/main" val="921705861"/>
                    </a:ext>
                  </a:extLst>
                </a:gridCol>
                <a:gridCol w="751079">
                  <a:extLst>
                    <a:ext uri="{9D8B030D-6E8A-4147-A177-3AD203B41FA5}">
                      <a16:colId xmlns:a16="http://schemas.microsoft.com/office/drawing/2014/main" val="1574755540"/>
                    </a:ext>
                  </a:extLst>
                </a:gridCol>
                <a:gridCol w="885094">
                  <a:extLst>
                    <a:ext uri="{9D8B030D-6E8A-4147-A177-3AD203B41FA5}">
                      <a16:colId xmlns:a16="http://schemas.microsoft.com/office/drawing/2014/main" val="184018043"/>
                    </a:ext>
                  </a:extLst>
                </a:gridCol>
                <a:gridCol w="848153">
                  <a:extLst>
                    <a:ext uri="{9D8B030D-6E8A-4147-A177-3AD203B41FA5}">
                      <a16:colId xmlns:a16="http://schemas.microsoft.com/office/drawing/2014/main" val="3156403003"/>
                    </a:ext>
                  </a:extLst>
                </a:gridCol>
              </a:tblGrid>
              <a:tr h="293728">
                <a:tc>
                  <a:txBody>
                    <a:bodyPr/>
                    <a:lstStyle/>
                    <a:p>
                      <a:pPr lvl="0" algn="ctr"/>
                      <a:r>
                        <a:rPr lang="en-GB" sz="700" b="0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Grade</a:t>
                      </a:r>
                      <a:endParaRPr lang="en-IN" sz="700" b="0" dirty="0">
                        <a:solidFill>
                          <a:srgbClr val="000000"/>
                        </a:solidFill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 b="0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Initial Weight (gm)</a:t>
                      </a:r>
                      <a:endParaRPr lang="en-IN" sz="700" b="0" dirty="0">
                        <a:solidFill>
                          <a:srgbClr val="000000"/>
                        </a:solidFill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 b="0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Final Weight (gm)</a:t>
                      </a:r>
                      <a:endParaRPr lang="en-IN" sz="700" b="0" dirty="0">
                        <a:solidFill>
                          <a:srgbClr val="000000"/>
                        </a:solidFill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 b="0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Corrosion Rate, </a:t>
                      </a:r>
                      <a:r>
                        <a:rPr lang="en-GB" sz="700" b="0" dirty="0" err="1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mpy</a:t>
                      </a:r>
                      <a:endParaRPr lang="en-IN" sz="700" b="0" dirty="0">
                        <a:solidFill>
                          <a:srgbClr val="000000"/>
                        </a:solidFill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859544"/>
                  </a:ext>
                </a:extLst>
              </a:tr>
              <a:tr h="219177">
                <a:tc>
                  <a:txBody>
                    <a:bodyPr/>
                    <a:lstStyle/>
                    <a:p>
                      <a:pPr lvl="0" algn="ctr"/>
                      <a:r>
                        <a:rPr lang="en-GB" sz="700" dirty="0"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316L</a:t>
                      </a:r>
                      <a:endParaRPr lang="en-IN" sz="700" dirty="0"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 dirty="0"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24.60985</a:t>
                      </a:r>
                      <a:endParaRPr lang="en-IN" sz="700" dirty="0"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 dirty="0"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24.56231</a:t>
                      </a:r>
                      <a:endParaRPr lang="en-IN" sz="700" dirty="0"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6.08</a:t>
                      </a:r>
                      <a:endParaRPr lang="en-IN" sz="700"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6731548"/>
                  </a:ext>
                </a:extLst>
              </a:tr>
              <a:tr h="219177">
                <a:tc>
                  <a:txBody>
                    <a:bodyPr/>
                    <a:lstStyle/>
                    <a:p>
                      <a:pPr lvl="0" algn="ctr"/>
                      <a:r>
                        <a:rPr lang="en-GB" sz="700" dirty="0"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317L</a:t>
                      </a:r>
                      <a:endParaRPr lang="en-IN" sz="700" dirty="0"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 dirty="0"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23.12367</a:t>
                      </a:r>
                      <a:endParaRPr lang="en-IN" sz="700" dirty="0"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 dirty="0"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23.11942</a:t>
                      </a:r>
                      <a:endParaRPr lang="en-IN" sz="700" dirty="0"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 dirty="0"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0.5</a:t>
                      </a:r>
                      <a:endParaRPr lang="en-IN" sz="700" dirty="0"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086726"/>
                  </a:ext>
                </a:extLst>
              </a:tr>
              <a:tr h="271857">
                <a:tc>
                  <a:txBody>
                    <a:bodyPr/>
                    <a:lstStyle/>
                    <a:p>
                      <a:pPr lvl="0" algn="ctr"/>
                      <a:r>
                        <a:rPr lang="en-GB" sz="700"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UNS S32205</a:t>
                      </a:r>
                      <a:endParaRPr lang="en-IN" sz="700"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18.48601</a:t>
                      </a:r>
                      <a:endParaRPr lang="en-IN" sz="700"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 dirty="0"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18.48489</a:t>
                      </a:r>
                      <a:endParaRPr lang="en-IN" sz="700" dirty="0"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 dirty="0"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0.16</a:t>
                      </a:r>
                      <a:endParaRPr lang="en-IN" sz="700" dirty="0"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617681"/>
                  </a:ext>
                </a:extLst>
              </a:tr>
              <a:tr h="219177">
                <a:tc>
                  <a:txBody>
                    <a:bodyPr/>
                    <a:lstStyle/>
                    <a:p>
                      <a:pPr lvl="0" algn="ctr"/>
                      <a:r>
                        <a:rPr lang="en-GB" sz="70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UNS S32760</a:t>
                      </a:r>
                      <a:endParaRPr lang="en-IN" sz="700">
                        <a:solidFill>
                          <a:srgbClr val="000000"/>
                        </a:solidFill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26.74936</a:t>
                      </a:r>
                      <a:endParaRPr lang="en-IN" sz="700" dirty="0">
                        <a:solidFill>
                          <a:srgbClr val="000000"/>
                        </a:solidFill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26.74911</a:t>
                      </a:r>
                      <a:endParaRPr lang="en-IN" sz="700">
                        <a:solidFill>
                          <a:srgbClr val="000000"/>
                        </a:solidFill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700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0.03</a:t>
                      </a:r>
                      <a:endParaRPr lang="en-IN" sz="700" dirty="0">
                        <a:solidFill>
                          <a:srgbClr val="000000"/>
                        </a:solidFill>
                        <a:latin typeface="Poppins Light" panose="020B0604020202020204" charset="0"/>
                        <a:ea typeface="Cambria" pitchFamily="18"/>
                        <a:cs typeface="Poppins Light" panose="020B0604020202020204" charset="0"/>
                      </a:endParaRPr>
                    </a:p>
                  </a:txBody>
                  <a:tcPr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10412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1083BFA-4F0F-43DC-B38B-AD722C9BE721}"/>
              </a:ext>
            </a:extLst>
          </p:cNvPr>
          <p:cNvSpPr txBox="1"/>
          <p:nvPr/>
        </p:nvSpPr>
        <p:spPr>
          <a:xfrm>
            <a:off x="481241" y="528134"/>
            <a:ext cx="6725796" cy="46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latin typeface="Poppins SemiBold" panose="020B0604020202020204" charset="0"/>
                <a:cs typeface="Poppins SemiBold" panose="020B0604020202020204" charset="0"/>
              </a:rPr>
              <a:t>Application-Driven Grade Selection with JSL</a:t>
            </a:r>
            <a:endParaRPr lang="en-GB" sz="1100" dirty="0">
              <a:latin typeface="Poppins SemiBold" panose="020B0604020202020204" charset="0"/>
              <a:cs typeface="Poppin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719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89512" y="115737"/>
            <a:ext cx="7448095" cy="496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>
              <a:buSzPts val="990"/>
            </a:pPr>
            <a:r>
              <a:rPr lang="en-IN" sz="2420" dirty="0"/>
              <a:t>JSL </a:t>
            </a:r>
            <a:r>
              <a:rPr lang="en-IN" sz="2400" dirty="0"/>
              <a:t>Advancing India’s Self-Reliance</a:t>
            </a:r>
            <a:endParaRPr sz="2420" dirty="0"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>
            <a:off x="535029" y="996724"/>
            <a:ext cx="5085255" cy="3856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EQ Grades (EQ309LMo, EQ316L, EQ309LNb, EQ309L, EQ24.13LNb)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Clad Strips , Weld Overlay Clads </a:t>
            </a: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	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i="1" dirty="0">
                <a:solidFill>
                  <a:schemeClr val="tx1"/>
                </a:solidFill>
                <a:latin typeface="Poppins SemiBold" panose="020B0604020202020204" charset="0"/>
                <a:cs typeface="Poppins SemiBold" panose="020B0604020202020204" charset="0"/>
              </a:rPr>
              <a:t>S30815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High Temperature Performance, Furnace, Kilns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i="1" dirty="0">
                <a:solidFill>
                  <a:schemeClr val="tx1"/>
                </a:solidFill>
                <a:latin typeface="Poppins SemiBold" panose="020B0604020202020204" charset="0"/>
                <a:cs typeface="Poppins SemiBold" panose="020B0604020202020204" charset="0"/>
              </a:rPr>
              <a:t>EN 1.4547/</a:t>
            </a:r>
            <a:r>
              <a:rPr lang="en-IN" sz="1200" i="1" dirty="0">
                <a:solidFill>
                  <a:schemeClr val="tx1"/>
                </a:solidFill>
                <a:latin typeface="Poppins SemiBold" panose="020B0604020202020204" charset="0"/>
                <a:cs typeface="Poppins SemiBold" panose="020B0604020202020204" charset="0"/>
              </a:rPr>
              <a:t>UNS S31254 – PREN&gt;42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H</a:t>
            </a:r>
            <a:r>
              <a:rPr lang="en-IN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eat Exchanges, Acid/Chloride Services</a:t>
            </a:r>
            <a:endParaRPr lang="en-GB" sz="10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316F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High Machinable Grade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EN1.4841/314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Super Heater Tubes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i="1" dirty="0">
                <a:solidFill>
                  <a:schemeClr val="tx1"/>
                </a:solidFill>
                <a:latin typeface="Poppins SemiBold" panose="020B0604020202020204" charset="0"/>
                <a:cs typeface="Poppins SemiBold" panose="020B0604020202020204" charset="0"/>
              </a:rPr>
              <a:t>UNS S32615 -  5% Si Grade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Sulphuric Acid, Nitric Acid Absorption Tower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i="1" dirty="0">
                <a:solidFill>
                  <a:schemeClr val="tx1"/>
                </a:solidFill>
                <a:latin typeface="Poppins SemiBold" panose="020B0604020202020204" charset="0"/>
                <a:cs typeface="Poppins SemiBold" panose="020B0604020202020204" charset="0"/>
              </a:rPr>
              <a:t>304L-NAG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Nitric Acid Handling</a:t>
            </a:r>
            <a:endParaRPr lang="en-GB" sz="1200" dirty="0">
              <a:solidFill>
                <a:schemeClr val="tx1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Poppins Light" panose="020B0604020202020204" charset="0"/>
                <a:cs typeface="Poppins Light" panose="020B0604020202020204" charset="0"/>
              </a:rPr>
              <a:t>Alloy Steel – 9Cr1Mo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Poppins Light" panose="020B0604020202020204" charset="0"/>
              <a:cs typeface="Poppins Light" panose="020B0604020202020204" charset="0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br>
              <a:rPr lang="en" sz="1200" dirty="0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sz="1200" dirty="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-10575" y="0"/>
            <a:ext cx="267300" cy="5143500"/>
          </a:xfrm>
          <a:prstGeom prst="rect">
            <a:avLst/>
          </a:prstGeom>
          <a:solidFill>
            <a:srgbClr val="005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76E65-8282-4589-BF04-C1C3842C49BD}"/>
              </a:ext>
            </a:extLst>
          </p:cNvPr>
          <p:cNvSpPr txBox="1"/>
          <p:nvPr/>
        </p:nvSpPr>
        <p:spPr>
          <a:xfrm>
            <a:off x="481241" y="528134"/>
            <a:ext cx="6725796" cy="46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latin typeface="Poppins SemiBold" panose="020B0604020202020204" charset="0"/>
                <a:cs typeface="Poppins SemiBold" panose="020B0604020202020204" charset="0"/>
              </a:rPr>
              <a:t>Expanded High-Performance Grade Portfolio</a:t>
            </a:r>
            <a:endParaRPr lang="en-GB" sz="1100" dirty="0">
              <a:latin typeface="Poppins SemiBold" panose="020B0604020202020204" charset="0"/>
              <a:cs typeface="Poppins SemiBold" panose="020B0604020202020204" charset="0"/>
            </a:endParaRPr>
          </a:p>
        </p:txBody>
      </p:sp>
      <p:graphicFrame>
        <p:nvGraphicFramePr>
          <p:cNvPr id="7" name="Table 14">
            <a:extLst>
              <a:ext uri="{FF2B5EF4-FFF2-40B4-BE49-F238E27FC236}">
                <a16:creationId xmlns:a16="http://schemas.microsoft.com/office/drawing/2014/main" id="{A3B80443-A456-43DE-A625-16BFF5A22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693936"/>
              </p:ext>
            </p:extLst>
          </p:nvPr>
        </p:nvGraphicFramePr>
        <p:xfrm>
          <a:off x="5589548" y="2825712"/>
          <a:ext cx="3346983" cy="191540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341397">
                  <a:extLst>
                    <a:ext uri="{9D8B030D-6E8A-4147-A177-3AD203B41FA5}">
                      <a16:colId xmlns:a16="http://schemas.microsoft.com/office/drawing/2014/main" val="2338233799"/>
                    </a:ext>
                  </a:extLst>
                </a:gridCol>
                <a:gridCol w="1002793">
                  <a:extLst>
                    <a:ext uri="{9D8B030D-6E8A-4147-A177-3AD203B41FA5}">
                      <a16:colId xmlns:a16="http://schemas.microsoft.com/office/drawing/2014/main" val="957715162"/>
                    </a:ext>
                  </a:extLst>
                </a:gridCol>
                <a:gridCol w="1002793">
                  <a:extLst>
                    <a:ext uri="{9D8B030D-6E8A-4147-A177-3AD203B41FA5}">
                      <a16:colId xmlns:a16="http://schemas.microsoft.com/office/drawing/2014/main" val="1976559032"/>
                    </a:ext>
                  </a:extLst>
                </a:gridCol>
              </a:tblGrid>
              <a:tr h="409963"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latin typeface="Poppins SemiBold" panose="020B0604020202020204" charset="0"/>
                          <a:ea typeface="Cambria" pitchFamily="18"/>
                          <a:cs typeface="Poppins SemiBold" panose="020B0604020202020204" charset="0"/>
                        </a:rPr>
                        <a:t>Corrosion rates in absorption tower environment with 99% Sulphuric acid at 105-115 °C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870599"/>
                  </a:ext>
                </a:extLst>
              </a:tr>
              <a:tr h="1580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1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Alloy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1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Corrosion Rate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971418"/>
                  </a:ext>
                </a:extLst>
              </a:tr>
              <a:tr h="1580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        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mm/y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mpy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4936872"/>
                  </a:ext>
                </a:extLst>
              </a:tr>
              <a:tr h="1580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304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0.02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0.8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0764"/>
                  </a:ext>
                </a:extLst>
              </a:tr>
              <a:tr h="1580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316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0.06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2.2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90076"/>
                  </a:ext>
                </a:extLst>
              </a:tr>
              <a:tr h="1580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5% Si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0.005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0.2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360710"/>
                  </a:ext>
                </a:extLst>
              </a:tr>
              <a:tr h="1580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904L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0.17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6.8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0240716"/>
                  </a:ext>
                </a:extLst>
              </a:tr>
              <a:tr h="22531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20Cb-3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0.08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3.2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137948"/>
                  </a:ext>
                </a:extLst>
              </a:tr>
              <a:tr h="1580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C-276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0.32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12.6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6823"/>
                  </a:ext>
                </a:extLst>
              </a:tr>
              <a:tr h="1580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B-2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2.3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lvl="0" algn="ctr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Poppins Light" panose="020B0604020202020204" charset="0"/>
                          <a:ea typeface="Cambria" pitchFamily="18"/>
                          <a:cs typeface="Poppins Light" panose="020B0604020202020204" charset="0"/>
                        </a:rPr>
                        <a:t>91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62126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CFA356F-AEBA-43D6-ABF3-C42B0DD15B07}"/>
              </a:ext>
            </a:extLst>
          </p:cNvPr>
          <p:cNvSpPr txBox="1"/>
          <p:nvPr/>
        </p:nvSpPr>
        <p:spPr>
          <a:xfrm>
            <a:off x="5512708" y="2579491"/>
            <a:ext cx="35413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Poppins SemiBold" panose="020B0604020202020204" charset="0"/>
                <a:cs typeface="Poppins SemiBold" panose="020B0604020202020204" charset="0"/>
              </a:rPr>
              <a:t>UNS S32615 –Performance for SA Absorption Towers</a:t>
            </a:r>
            <a:endParaRPr lang="en-IN" sz="1000" dirty="0">
              <a:latin typeface="Poppins SemiBold" panose="020B0604020202020204" charset="0"/>
              <a:cs typeface="Poppins SemiBold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F6F47-952D-4F12-A29B-92AC21E2D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b="33581"/>
          <a:stretch/>
        </p:blipFill>
        <p:spPr>
          <a:xfrm>
            <a:off x="7171291" y="664087"/>
            <a:ext cx="1678145" cy="176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8367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750778-0850-4dfe-8229-ffa790f872c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D432B50CED324099F92D98A7DE587F" ma:contentTypeVersion="10" ma:contentTypeDescription="Create a new document." ma:contentTypeScope="" ma:versionID="6b80ea7faf3ea4c285f313381d50842e">
  <xsd:schema xmlns:xsd="http://www.w3.org/2001/XMLSchema" xmlns:xs="http://www.w3.org/2001/XMLSchema" xmlns:p="http://schemas.microsoft.com/office/2006/metadata/properties" xmlns:ns3="4c750778-0850-4dfe-8229-ffa790f872c8" targetNamespace="http://schemas.microsoft.com/office/2006/metadata/properties" ma:root="true" ma:fieldsID="2f5184437975106e5957c9d67142af73" ns3:_="">
    <xsd:import namespace="4c750778-0850-4dfe-8229-ffa790f872c8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50778-0850-4dfe-8229-ffa790f872c8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D15D25-EB56-46B4-9CFE-E01C85DF4F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F6AB82-3784-46A5-86C3-70454807D41F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4c750778-0850-4dfe-8229-ffa790f872c8"/>
  </ds:schemaRefs>
</ds:datastoreItem>
</file>

<file path=customXml/itemProps3.xml><?xml version="1.0" encoding="utf-8"?>
<ds:datastoreItem xmlns:ds="http://schemas.openxmlformats.org/officeDocument/2006/customXml" ds:itemID="{5959827E-EB0B-40BE-8CB5-6E1A33A09A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750778-0850-4dfe-8229-ffa790f872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62483</TotalTime>
  <Words>1674</Words>
  <Application>Microsoft Office PowerPoint</Application>
  <PresentationFormat>On-screen Show (16:9)</PresentationFormat>
  <Paragraphs>345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Cambria</vt:lpstr>
      <vt:lpstr>Poppins SemiBold</vt:lpstr>
      <vt:lpstr>Arial MT</vt:lpstr>
      <vt:lpstr>Poppins ExtraLight</vt:lpstr>
      <vt:lpstr>Times New Roman</vt:lpstr>
      <vt:lpstr>Wingdings</vt:lpstr>
      <vt:lpstr>Poppins Thin</vt:lpstr>
      <vt:lpstr>Poppins Light</vt:lpstr>
      <vt:lpstr>Simple Light</vt:lpstr>
      <vt:lpstr>PowerPoint Presentation</vt:lpstr>
      <vt:lpstr>Jindal Stainless Leader in Specialized Products</vt:lpstr>
      <vt:lpstr>Ingenuity Meets Manufacturing Excellence The heart of our operations</vt:lpstr>
      <vt:lpstr>PowerPoint Presentation</vt:lpstr>
      <vt:lpstr>Chemical Industry Challenges</vt:lpstr>
      <vt:lpstr>JSL SS Solutions for Process Equipment</vt:lpstr>
      <vt:lpstr>Case Study – Lean Duplex – UNS S32101</vt:lpstr>
      <vt:lpstr>Case Study – Super Duplex – UNS S32760</vt:lpstr>
      <vt:lpstr>JSL Advancing India’s Self-Reliance</vt:lpstr>
      <vt:lpstr>JSL  - Innovation – Hot Roll Bonded Plates</vt:lpstr>
      <vt:lpstr>JSL  - Innovation – Hot Roll Bonded Plates</vt:lpstr>
      <vt:lpstr>JSL  - In Structural Components</vt:lpstr>
      <vt:lpstr>Case Study – Stainless Steel in Roofing's </vt:lpstr>
      <vt:lpstr>Case Study – Stainless Steel Chequered Plates</vt:lpstr>
      <vt:lpstr>Why Choose Jindal Stainless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Bhanu Pratap Rao</dc:creator>
  <cp:lastModifiedBy>Mayank Kumar Agarwal</cp:lastModifiedBy>
  <cp:revision>241</cp:revision>
  <cp:lastPrinted>2025-05-02T11:40:08Z</cp:lastPrinted>
  <dcterms:modified xsi:type="dcterms:W3CDTF">2026-05-13T06:28:38Z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0x01010070D432B50CED324099F92D98A7DE587F</vt:lpwstr>
  </property>
</Properties>
</file>